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0"/>
  </p:notesMasterIdLst>
  <p:sldIdLst>
    <p:sldId id="268" r:id="rId5"/>
    <p:sldId id="275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EA2BC-0660-4034-8B96-6AD649AB4DB9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D660F7A2-5BC4-41BD-AFBE-8CDBA734612C}">
      <dgm:prSet phldrT="[Text]"/>
      <dgm:spPr/>
      <dgm:t>
        <a:bodyPr/>
        <a:lstStyle/>
        <a:p>
          <a:r>
            <a:rPr lang="el-GR" dirty="0"/>
            <a:t>Προσομοίωση</a:t>
          </a:r>
          <a:endParaRPr lang="en-US" dirty="0"/>
        </a:p>
      </dgm:t>
    </dgm:pt>
    <dgm:pt modelId="{5D054613-A5F9-4EDC-9843-BCDC67535EE2}" type="parTrans" cxnId="{62A41B78-70CC-4910-B295-6D69D56C431E}">
      <dgm:prSet/>
      <dgm:spPr/>
      <dgm:t>
        <a:bodyPr/>
        <a:lstStyle/>
        <a:p>
          <a:endParaRPr lang="en-US"/>
        </a:p>
      </dgm:t>
    </dgm:pt>
    <dgm:pt modelId="{0F506EB9-1B82-4ED4-8DD9-CB3941B4ECA4}" type="sibTrans" cxnId="{62A41B78-70CC-4910-B295-6D69D56C431E}">
      <dgm:prSet/>
      <dgm:spPr/>
      <dgm:t>
        <a:bodyPr/>
        <a:lstStyle/>
        <a:p>
          <a:endParaRPr lang="en-US"/>
        </a:p>
      </dgm:t>
    </dgm:pt>
    <dgm:pt modelId="{502EDB79-0283-4189-9BDE-7007EEF8A3E8}">
      <dgm:prSet phldrT="[Text]"/>
      <dgm:spPr/>
      <dgm:t>
        <a:bodyPr/>
        <a:lstStyle/>
        <a:p>
          <a:r>
            <a:rPr lang="el-GR" dirty="0"/>
            <a:t>Ρομποτική Προσομοίωση</a:t>
          </a:r>
          <a:endParaRPr lang="en-US" dirty="0"/>
        </a:p>
      </dgm:t>
    </dgm:pt>
    <dgm:pt modelId="{E1E71318-9662-40EA-9DC5-A1B02CDC8AD8}" type="parTrans" cxnId="{02C922A9-C430-4D21-AFFC-5DACD05BBF8D}">
      <dgm:prSet/>
      <dgm:spPr/>
      <dgm:t>
        <a:bodyPr/>
        <a:lstStyle/>
        <a:p>
          <a:endParaRPr lang="en-US"/>
        </a:p>
      </dgm:t>
    </dgm:pt>
    <dgm:pt modelId="{B562CA22-B687-4925-9104-8A25EE7E18E3}" type="sibTrans" cxnId="{02C922A9-C430-4D21-AFFC-5DACD05BBF8D}">
      <dgm:prSet/>
      <dgm:spPr/>
      <dgm:t>
        <a:bodyPr/>
        <a:lstStyle/>
        <a:p>
          <a:endParaRPr lang="en-US"/>
        </a:p>
      </dgm:t>
    </dgm:pt>
    <dgm:pt modelId="{EC13FC9C-D2CE-4277-A05E-C7B65369D2D9}">
      <dgm:prSet phldrT="[Text]"/>
      <dgm:spPr/>
      <dgm:t>
        <a:bodyPr/>
        <a:lstStyle/>
        <a:p>
          <a:r>
            <a:rPr lang="el-GR" dirty="0"/>
            <a:t>Προσομοιωτής Ρομποτικής</a:t>
          </a:r>
          <a:endParaRPr lang="en-US" dirty="0"/>
        </a:p>
      </dgm:t>
    </dgm:pt>
    <dgm:pt modelId="{E3FDD708-2586-408A-8E2C-D59AC330639C}" type="parTrans" cxnId="{33C0CF62-CE1F-4B53-BD01-3D65F9BEF4F4}">
      <dgm:prSet/>
      <dgm:spPr/>
      <dgm:t>
        <a:bodyPr/>
        <a:lstStyle/>
        <a:p>
          <a:endParaRPr lang="en-US"/>
        </a:p>
      </dgm:t>
    </dgm:pt>
    <dgm:pt modelId="{B35F9A11-8E47-434A-8214-F6406B29FDAD}" type="sibTrans" cxnId="{33C0CF62-CE1F-4B53-BD01-3D65F9BEF4F4}">
      <dgm:prSet/>
      <dgm:spPr/>
      <dgm:t>
        <a:bodyPr/>
        <a:lstStyle/>
        <a:p>
          <a:endParaRPr lang="en-US"/>
        </a:p>
      </dgm:t>
    </dgm:pt>
    <dgm:pt modelId="{97C63EF1-002D-4ADE-95BC-EC19419B22BD}" type="pres">
      <dgm:prSet presAssocID="{1F4EA2BC-0660-4034-8B96-6AD649AB4DB9}" presName="diagram" presStyleCnt="0">
        <dgm:presLayoutVars>
          <dgm:dir/>
          <dgm:resizeHandles val="exact"/>
        </dgm:presLayoutVars>
      </dgm:prSet>
      <dgm:spPr/>
    </dgm:pt>
    <dgm:pt modelId="{AF7F93C8-4364-467C-85F6-A4953567EFF5}" type="pres">
      <dgm:prSet presAssocID="{D660F7A2-5BC4-41BD-AFBE-8CDBA734612C}" presName="node" presStyleLbl="node1" presStyleIdx="0" presStyleCnt="3" custLinFactNeighborX="0" custLinFactNeighborY="45413">
        <dgm:presLayoutVars>
          <dgm:bulletEnabled val="1"/>
        </dgm:presLayoutVars>
      </dgm:prSet>
      <dgm:spPr/>
    </dgm:pt>
    <dgm:pt modelId="{17722EC6-4DD9-410D-B5A9-A19400F2278D}" type="pres">
      <dgm:prSet presAssocID="{0F506EB9-1B82-4ED4-8DD9-CB3941B4ECA4}" presName="sibTrans" presStyleCnt="0"/>
      <dgm:spPr/>
    </dgm:pt>
    <dgm:pt modelId="{25B41D5E-84F3-409D-B510-468127074AFB}" type="pres">
      <dgm:prSet presAssocID="{502EDB79-0283-4189-9BDE-7007EEF8A3E8}" presName="node" presStyleLbl="node1" presStyleIdx="1" presStyleCnt="3" custLinFactNeighborX="-2" custLinFactNeighborY="45842">
        <dgm:presLayoutVars>
          <dgm:bulletEnabled val="1"/>
        </dgm:presLayoutVars>
      </dgm:prSet>
      <dgm:spPr/>
    </dgm:pt>
    <dgm:pt modelId="{C27433DC-8B3E-45D6-AF23-E158F2FA20AD}" type="pres">
      <dgm:prSet presAssocID="{B562CA22-B687-4925-9104-8A25EE7E18E3}" presName="sibTrans" presStyleCnt="0"/>
      <dgm:spPr/>
    </dgm:pt>
    <dgm:pt modelId="{4B657091-1A27-4208-92F7-87252C73982F}" type="pres">
      <dgm:prSet presAssocID="{EC13FC9C-D2CE-4277-A05E-C7B65369D2D9}" presName="node" presStyleLbl="node1" presStyleIdx="2" presStyleCnt="3" custLinFactNeighborX="-4" custLinFactNeighborY="46698">
        <dgm:presLayoutVars>
          <dgm:bulletEnabled val="1"/>
        </dgm:presLayoutVars>
      </dgm:prSet>
      <dgm:spPr/>
    </dgm:pt>
  </dgm:ptLst>
  <dgm:cxnLst>
    <dgm:cxn modelId="{FD9B4520-FF5A-4430-9522-5B451E06ACF4}" type="presOf" srcId="{1F4EA2BC-0660-4034-8B96-6AD649AB4DB9}" destId="{97C63EF1-002D-4ADE-95BC-EC19419B22BD}" srcOrd="0" destOrd="0" presId="urn:microsoft.com/office/officeart/2005/8/layout/default"/>
    <dgm:cxn modelId="{33C0CF62-CE1F-4B53-BD01-3D65F9BEF4F4}" srcId="{1F4EA2BC-0660-4034-8B96-6AD649AB4DB9}" destId="{EC13FC9C-D2CE-4277-A05E-C7B65369D2D9}" srcOrd="2" destOrd="0" parTransId="{E3FDD708-2586-408A-8E2C-D59AC330639C}" sibTransId="{B35F9A11-8E47-434A-8214-F6406B29FDAD}"/>
    <dgm:cxn modelId="{77ED3C6A-1ACB-48A8-8E3C-0DF170BC5029}" type="presOf" srcId="{502EDB79-0283-4189-9BDE-7007EEF8A3E8}" destId="{25B41D5E-84F3-409D-B510-468127074AFB}" srcOrd="0" destOrd="0" presId="urn:microsoft.com/office/officeart/2005/8/layout/default"/>
    <dgm:cxn modelId="{62A41B78-70CC-4910-B295-6D69D56C431E}" srcId="{1F4EA2BC-0660-4034-8B96-6AD649AB4DB9}" destId="{D660F7A2-5BC4-41BD-AFBE-8CDBA734612C}" srcOrd="0" destOrd="0" parTransId="{5D054613-A5F9-4EDC-9843-BCDC67535EE2}" sibTransId="{0F506EB9-1B82-4ED4-8DD9-CB3941B4ECA4}"/>
    <dgm:cxn modelId="{B3B8957C-379D-4D0E-ACAD-36A973C19AE9}" type="presOf" srcId="{EC13FC9C-D2CE-4277-A05E-C7B65369D2D9}" destId="{4B657091-1A27-4208-92F7-87252C73982F}" srcOrd="0" destOrd="0" presId="urn:microsoft.com/office/officeart/2005/8/layout/default"/>
    <dgm:cxn modelId="{02C922A9-C430-4D21-AFFC-5DACD05BBF8D}" srcId="{1F4EA2BC-0660-4034-8B96-6AD649AB4DB9}" destId="{502EDB79-0283-4189-9BDE-7007EEF8A3E8}" srcOrd="1" destOrd="0" parTransId="{E1E71318-9662-40EA-9DC5-A1B02CDC8AD8}" sibTransId="{B562CA22-B687-4925-9104-8A25EE7E18E3}"/>
    <dgm:cxn modelId="{4EF3C5EE-5CBC-4E93-9151-08F7C9E9238C}" type="presOf" srcId="{D660F7A2-5BC4-41BD-AFBE-8CDBA734612C}" destId="{AF7F93C8-4364-467C-85F6-A4953567EFF5}" srcOrd="0" destOrd="0" presId="urn:microsoft.com/office/officeart/2005/8/layout/default"/>
    <dgm:cxn modelId="{DBF72277-E58D-48A6-86B5-6B579BB88ACC}" type="presParOf" srcId="{97C63EF1-002D-4ADE-95BC-EC19419B22BD}" destId="{AF7F93C8-4364-467C-85F6-A4953567EFF5}" srcOrd="0" destOrd="0" presId="urn:microsoft.com/office/officeart/2005/8/layout/default"/>
    <dgm:cxn modelId="{7834729B-E7CE-4692-93B1-AA0A0DCB4EB0}" type="presParOf" srcId="{97C63EF1-002D-4ADE-95BC-EC19419B22BD}" destId="{17722EC6-4DD9-410D-B5A9-A19400F2278D}" srcOrd="1" destOrd="0" presId="urn:microsoft.com/office/officeart/2005/8/layout/default"/>
    <dgm:cxn modelId="{7111DB28-DB60-4306-80DC-2BEB134DF560}" type="presParOf" srcId="{97C63EF1-002D-4ADE-95BC-EC19419B22BD}" destId="{25B41D5E-84F3-409D-B510-468127074AFB}" srcOrd="2" destOrd="0" presId="urn:microsoft.com/office/officeart/2005/8/layout/default"/>
    <dgm:cxn modelId="{BA33A260-9272-413C-B905-CF75B9A1A3E8}" type="presParOf" srcId="{97C63EF1-002D-4ADE-95BC-EC19419B22BD}" destId="{C27433DC-8B3E-45D6-AF23-E158F2FA20AD}" srcOrd="3" destOrd="0" presId="urn:microsoft.com/office/officeart/2005/8/layout/default"/>
    <dgm:cxn modelId="{8639F99D-F4EF-4DDA-BDA1-E62FDB0661E1}" type="presParOf" srcId="{97C63EF1-002D-4ADE-95BC-EC19419B22BD}" destId="{4B657091-1A27-4208-92F7-87252C73982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5440C1-C3FF-4F13-A678-3A7468612EA0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6C62F9-E0E4-4ABD-9090-6B4C5B4BDBAE}">
      <dgm:prSet phldrT="[Text]"/>
      <dgm:spPr/>
      <dgm:t>
        <a:bodyPr/>
        <a:lstStyle/>
        <a:p>
          <a:r>
            <a:rPr lang="el-GR" dirty="0"/>
            <a:t>Κόστος</a:t>
          </a:r>
          <a:endParaRPr lang="en-US" dirty="0"/>
        </a:p>
      </dgm:t>
    </dgm:pt>
    <dgm:pt modelId="{A32021A4-1ED8-4D12-9649-A9217E0052DB}" type="parTrans" cxnId="{270F6DB2-DBF9-4348-ACFF-ED77F2289057}">
      <dgm:prSet/>
      <dgm:spPr/>
      <dgm:t>
        <a:bodyPr/>
        <a:lstStyle/>
        <a:p>
          <a:endParaRPr lang="en-US"/>
        </a:p>
      </dgm:t>
    </dgm:pt>
    <dgm:pt modelId="{618CBDD9-CC52-4736-AE9A-D57A08C4759B}" type="sibTrans" cxnId="{270F6DB2-DBF9-4348-ACFF-ED77F2289057}">
      <dgm:prSet/>
      <dgm:spPr/>
      <dgm:t>
        <a:bodyPr/>
        <a:lstStyle/>
        <a:p>
          <a:endParaRPr lang="en-US"/>
        </a:p>
      </dgm:t>
    </dgm:pt>
    <dgm:pt modelId="{7E35988E-0E14-48F6-BE9F-5CC9CE902171}">
      <dgm:prSet phldrT="[Text]"/>
      <dgm:spPr/>
      <dgm:t>
        <a:bodyPr/>
        <a:lstStyle/>
        <a:p>
          <a:r>
            <a:rPr lang="el-GR" dirty="0"/>
            <a:t>Λειτουργικό Σύστημα</a:t>
          </a:r>
          <a:endParaRPr lang="en-US" dirty="0"/>
        </a:p>
      </dgm:t>
    </dgm:pt>
    <dgm:pt modelId="{2497E33E-29C0-4FC9-AABB-01BF87BAA104}" type="parTrans" cxnId="{16113245-FB25-49E9-B959-F5EFF8EDAF04}">
      <dgm:prSet/>
      <dgm:spPr/>
      <dgm:t>
        <a:bodyPr/>
        <a:lstStyle/>
        <a:p>
          <a:endParaRPr lang="en-US"/>
        </a:p>
      </dgm:t>
    </dgm:pt>
    <dgm:pt modelId="{2C24E789-EB83-4997-A514-8E319EA5B14C}" type="sibTrans" cxnId="{16113245-FB25-49E9-B959-F5EFF8EDAF04}">
      <dgm:prSet/>
      <dgm:spPr/>
      <dgm:t>
        <a:bodyPr/>
        <a:lstStyle/>
        <a:p>
          <a:endParaRPr lang="en-US"/>
        </a:p>
      </dgm:t>
    </dgm:pt>
    <dgm:pt modelId="{EEB3420B-5A7E-4FE8-8CCA-CF27F279A064}">
      <dgm:prSet phldrT="[Text]"/>
      <dgm:spPr/>
      <dgm:t>
        <a:bodyPr/>
        <a:lstStyle/>
        <a:p>
          <a:r>
            <a:rPr lang="en-US" dirty="0"/>
            <a:t>3D </a:t>
          </a:r>
          <a:r>
            <a:rPr lang="el-GR" dirty="0"/>
            <a:t>Απεικόνιση </a:t>
          </a:r>
          <a:endParaRPr lang="en-US" dirty="0"/>
        </a:p>
      </dgm:t>
    </dgm:pt>
    <dgm:pt modelId="{82C7540C-39F7-4BB4-9BD9-F9E44B040A47}" type="parTrans" cxnId="{77B666E1-EC45-429B-9A60-239DE3C5CEFF}">
      <dgm:prSet/>
      <dgm:spPr/>
      <dgm:t>
        <a:bodyPr/>
        <a:lstStyle/>
        <a:p>
          <a:endParaRPr lang="en-US"/>
        </a:p>
      </dgm:t>
    </dgm:pt>
    <dgm:pt modelId="{434F957D-EC5A-4BD4-A038-6528BECF88FE}" type="sibTrans" cxnId="{77B666E1-EC45-429B-9A60-239DE3C5CEFF}">
      <dgm:prSet/>
      <dgm:spPr/>
      <dgm:t>
        <a:bodyPr/>
        <a:lstStyle/>
        <a:p>
          <a:endParaRPr lang="en-US"/>
        </a:p>
      </dgm:t>
    </dgm:pt>
    <dgm:pt modelId="{58E1445B-E931-417D-A578-5751AE50C882}">
      <dgm:prSet phldrT="[Text]"/>
      <dgm:spPr/>
      <dgm:t>
        <a:bodyPr/>
        <a:lstStyle/>
        <a:p>
          <a:r>
            <a:rPr lang="en-US" dirty="0"/>
            <a:t>Open source</a:t>
          </a:r>
        </a:p>
      </dgm:t>
    </dgm:pt>
    <dgm:pt modelId="{98515C72-8129-41F8-871C-F165A4A0BD07}" type="parTrans" cxnId="{78A1C7FC-0947-4BA5-A894-1CA0FDB909BF}">
      <dgm:prSet/>
      <dgm:spPr/>
      <dgm:t>
        <a:bodyPr/>
        <a:lstStyle/>
        <a:p>
          <a:endParaRPr lang="en-US"/>
        </a:p>
      </dgm:t>
    </dgm:pt>
    <dgm:pt modelId="{C16F34CC-F8E9-47E3-AD57-F7CFFBD853B8}" type="sibTrans" cxnId="{78A1C7FC-0947-4BA5-A894-1CA0FDB909BF}">
      <dgm:prSet/>
      <dgm:spPr/>
      <dgm:t>
        <a:bodyPr/>
        <a:lstStyle/>
        <a:p>
          <a:endParaRPr lang="en-US"/>
        </a:p>
      </dgm:t>
    </dgm:pt>
    <dgm:pt modelId="{8927D7C0-C67E-4B3E-BE61-46B222E318D3}">
      <dgm:prSet phldrT="[Text]"/>
      <dgm:spPr/>
      <dgm:t>
        <a:bodyPr/>
        <a:lstStyle/>
        <a:p>
          <a:r>
            <a:rPr lang="el-GR" dirty="0"/>
            <a:t>Πολυπρακτορική Προσομοίωση</a:t>
          </a:r>
          <a:endParaRPr lang="en-US" dirty="0"/>
        </a:p>
      </dgm:t>
    </dgm:pt>
    <dgm:pt modelId="{DAE3D349-2864-4C4E-A0D2-F3DC71233226}" type="parTrans" cxnId="{60EF1589-1B4F-4304-8271-734541B5277F}">
      <dgm:prSet/>
      <dgm:spPr/>
      <dgm:t>
        <a:bodyPr/>
        <a:lstStyle/>
        <a:p>
          <a:endParaRPr lang="en-US"/>
        </a:p>
      </dgm:t>
    </dgm:pt>
    <dgm:pt modelId="{83435816-F561-424E-9D71-BE6266C23917}" type="sibTrans" cxnId="{60EF1589-1B4F-4304-8271-734541B5277F}">
      <dgm:prSet/>
      <dgm:spPr/>
      <dgm:t>
        <a:bodyPr/>
        <a:lstStyle/>
        <a:p>
          <a:endParaRPr lang="en-US"/>
        </a:p>
      </dgm:t>
    </dgm:pt>
    <dgm:pt modelId="{13E4BD75-C235-4A77-8B35-296A14C9BAA8}">
      <dgm:prSet/>
      <dgm:spPr/>
      <dgm:t>
        <a:bodyPr/>
        <a:lstStyle/>
        <a:p>
          <a:r>
            <a:rPr lang="el-GR" dirty="0"/>
            <a:t>Εντοπισμός Συγκρούσεων</a:t>
          </a:r>
          <a:endParaRPr lang="en-US" dirty="0"/>
        </a:p>
      </dgm:t>
    </dgm:pt>
    <dgm:pt modelId="{F7DF075F-481C-41DE-8B15-0F67686F856D}" type="parTrans" cxnId="{6DC1FF25-1CD7-47EB-BB48-9C7ACF825468}">
      <dgm:prSet/>
      <dgm:spPr/>
      <dgm:t>
        <a:bodyPr/>
        <a:lstStyle/>
        <a:p>
          <a:endParaRPr lang="en-US"/>
        </a:p>
      </dgm:t>
    </dgm:pt>
    <dgm:pt modelId="{F9FD8359-8EE1-4351-9FF7-EE5FA4D2991A}" type="sibTrans" cxnId="{6DC1FF25-1CD7-47EB-BB48-9C7ACF825468}">
      <dgm:prSet/>
      <dgm:spPr/>
      <dgm:t>
        <a:bodyPr/>
        <a:lstStyle/>
        <a:p>
          <a:endParaRPr lang="en-US"/>
        </a:p>
      </dgm:t>
    </dgm:pt>
    <dgm:pt modelId="{3EB7EA41-4374-4B7A-BB4C-3983A0F9D720}" type="pres">
      <dgm:prSet presAssocID="{0E5440C1-C3FF-4F13-A678-3A7468612EA0}" presName="diagram" presStyleCnt="0">
        <dgm:presLayoutVars>
          <dgm:dir/>
          <dgm:resizeHandles val="exact"/>
        </dgm:presLayoutVars>
      </dgm:prSet>
      <dgm:spPr/>
    </dgm:pt>
    <dgm:pt modelId="{C320432F-BC44-44C0-B157-B7053EF3CCC3}" type="pres">
      <dgm:prSet presAssocID="{9A6C62F9-E0E4-4ABD-9090-6B4C5B4BDBAE}" presName="node" presStyleLbl="node1" presStyleIdx="0" presStyleCnt="6">
        <dgm:presLayoutVars>
          <dgm:bulletEnabled val="1"/>
        </dgm:presLayoutVars>
      </dgm:prSet>
      <dgm:spPr/>
    </dgm:pt>
    <dgm:pt modelId="{37F07FE2-14E3-4176-B66E-2E251B3DA513}" type="pres">
      <dgm:prSet presAssocID="{618CBDD9-CC52-4736-AE9A-D57A08C4759B}" presName="sibTrans" presStyleCnt="0"/>
      <dgm:spPr/>
    </dgm:pt>
    <dgm:pt modelId="{9947C777-BC4B-4809-9CE7-5E0601A0141E}" type="pres">
      <dgm:prSet presAssocID="{7E35988E-0E14-48F6-BE9F-5CC9CE902171}" presName="node" presStyleLbl="node1" presStyleIdx="1" presStyleCnt="6">
        <dgm:presLayoutVars>
          <dgm:bulletEnabled val="1"/>
        </dgm:presLayoutVars>
      </dgm:prSet>
      <dgm:spPr/>
    </dgm:pt>
    <dgm:pt modelId="{54CC7610-9368-4D68-824A-FA98570DE950}" type="pres">
      <dgm:prSet presAssocID="{2C24E789-EB83-4997-A514-8E319EA5B14C}" presName="sibTrans" presStyleCnt="0"/>
      <dgm:spPr/>
    </dgm:pt>
    <dgm:pt modelId="{129C823D-A006-4CFF-8BFC-90297AD9F525}" type="pres">
      <dgm:prSet presAssocID="{EEB3420B-5A7E-4FE8-8CCA-CF27F279A064}" presName="node" presStyleLbl="node1" presStyleIdx="2" presStyleCnt="6">
        <dgm:presLayoutVars>
          <dgm:bulletEnabled val="1"/>
        </dgm:presLayoutVars>
      </dgm:prSet>
      <dgm:spPr/>
    </dgm:pt>
    <dgm:pt modelId="{4BA3181E-FE32-42C9-BE7A-D432A8F5421F}" type="pres">
      <dgm:prSet presAssocID="{434F957D-EC5A-4BD4-A038-6528BECF88FE}" presName="sibTrans" presStyleCnt="0"/>
      <dgm:spPr/>
    </dgm:pt>
    <dgm:pt modelId="{28E3314E-83AC-4A25-930F-5B060B2A6032}" type="pres">
      <dgm:prSet presAssocID="{58E1445B-E931-417D-A578-5751AE50C882}" presName="node" presStyleLbl="node1" presStyleIdx="3" presStyleCnt="6">
        <dgm:presLayoutVars>
          <dgm:bulletEnabled val="1"/>
        </dgm:presLayoutVars>
      </dgm:prSet>
      <dgm:spPr/>
    </dgm:pt>
    <dgm:pt modelId="{CBD2E739-EFD9-41ED-9523-CCC4C544A947}" type="pres">
      <dgm:prSet presAssocID="{C16F34CC-F8E9-47E3-AD57-F7CFFBD853B8}" presName="sibTrans" presStyleCnt="0"/>
      <dgm:spPr/>
    </dgm:pt>
    <dgm:pt modelId="{66341305-41DB-4E07-958F-D4622D98DDC6}" type="pres">
      <dgm:prSet presAssocID="{8927D7C0-C67E-4B3E-BE61-46B222E318D3}" presName="node" presStyleLbl="node1" presStyleIdx="4" presStyleCnt="6">
        <dgm:presLayoutVars>
          <dgm:bulletEnabled val="1"/>
        </dgm:presLayoutVars>
      </dgm:prSet>
      <dgm:spPr/>
    </dgm:pt>
    <dgm:pt modelId="{1610FD66-180F-47C4-81A7-E8D627DC8D07}" type="pres">
      <dgm:prSet presAssocID="{83435816-F561-424E-9D71-BE6266C23917}" presName="sibTrans" presStyleCnt="0"/>
      <dgm:spPr/>
    </dgm:pt>
    <dgm:pt modelId="{9E804BC7-ED09-4E1B-AEB3-7FD3BB93FF35}" type="pres">
      <dgm:prSet presAssocID="{13E4BD75-C235-4A77-8B35-296A14C9BAA8}" presName="node" presStyleLbl="node1" presStyleIdx="5" presStyleCnt="6">
        <dgm:presLayoutVars>
          <dgm:bulletEnabled val="1"/>
        </dgm:presLayoutVars>
      </dgm:prSet>
      <dgm:spPr/>
    </dgm:pt>
  </dgm:ptLst>
  <dgm:cxnLst>
    <dgm:cxn modelId="{D4A40C0A-A57A-44C8-A630-919E7194FBDB}" type="presOf" srcId="{58E1445B-E931-417D-A578-5751AE50C882}" destId="{28E3314E-83AC-4A25-930F-5B060B2A6032}" srcOrd="0" destOrd="0" presId="urn:microsoft.com/office/officeart/2005/8/layout/default"/>
    <dgm:cxn modelId="{2AEDF425-1868-4B07-838E-EA18EA3917E4}" type="presOf" srcId="{8927D7C0-C67E-4B3E-BE61-46B222E318D3}" destId="{66341305-41DB-4E07-958F-D4622D98DDC6}" srcOrd="0" destOrd="0" presId="urn:microsoft.com/office/officeart/2005/8/layout/default"/>
    <dgm:cxn modelId="{6DC1FF25-1CD7-47EB-BB48-9C7ACF825468}" srcId="{0E5440C1-C3FF-4F13-A678-3A7468612EA0}" destId="{13E4BD75-C235-4A77-8B35-296A14C9BAA8}" srcOrd="5" destOrd="0" parTransId="{F7DF075F-481C-41DE-8B15-0F67686F856D}" sibTransId="{F9FD8359-8EE1-4351-9FF7-EE5FA4D2991A}"/>
    <dgm:cxn modelId="{00A20838-F479-48C0-82EF-1510C35475ED}" type="presOf" srcId="{9A6C62F9-E0E4-4ABD-9090-6B4C5B4BDBAE}" destId="{C320432F-BC44-44C0-B157-B7053EF3CCC3}" srcOrd="0" destOrd="0" presId="urn:microsoft.com/office/officeart/2005/8/layout/default"/>
    <dgm:cxn modelId="{16113245-FB25-49E9-B959-F5EFF8EDAF04}" srcId="{0E5440C1-C3FF-4F13-A678-3A7468612EA0}" destId="{7E35988E-0E14-48F6-BE9F-5CC9CE902171}" srcOrd="1" destOrd="0" parTransId="{2497E33E-29C0-4FC9-AABB-01BF87BAA104}" sibTransId="{2C24E789-EB83-4997-A514-8E319EA5B14C}"/>
    <dgm:cxn modelId="{581C5B4B-FBBE-40C3-A118-6DCE9F0441B3}" type="presOf" srcId="{7E35988E-0E14-48F6-BE9F-5CC9CE902171}" destId="{9947C777-BC4B-4809-9CE7-5E0601A0141E}" srcOrd="0" destOrd="0" presId="urn:microsoft.com/office/officeart/2005/8/layout/default"/>
    <dgm:cxn modelId="{4D7D744D-4690-4D42-B433-4CBF3EB18FC2}" type="presOf" srcId="{EEB3420B-5A7E-4FE8-8CCA-CF27F279A064}" destId="{129C823D-A006-4CFF-8BFC-90297AD9F525}" srcOrd="0" destOrd="0" presId="urn:microsoft.com/office/officeart/2005/8/layout/default"/>
    <dgm:cxn modelId="{AD6DF754-1006-41CF-84C1-014B38F2034C}" type="presOf" srcId="{0E5440C1-C3FF-4F13-A678-3A7468612EA0}" destId="{3EB7EA41-4374-4B7A-BB4C-3983A0F9D720}" srcOrd="0" destOrd="0" presId="urn:microsoft.com/office/officeart/2005/8/layout/default"/>
    <dgm:cxn modelId="{60EF1589-1B4F-4304-8271-734541B5277F}" srcId="{0E5440C1-C3FF-4F13-A678-3A7468612EA0}" destId="{8927D7C0-C67E-4B3E-BE61-46B222E318D3}" srcOrd="4" destOrd="0" parTransId="{DAE3D349-2864-4C4E-A0D2-F3DC71233226}" sibTransId="{83435816-F561-424E-9D71-BE6266C23917}"/>
    <dgm:cxn modelId="{270F6DB2-DBF9-4348-ACFF-ED77F2289057}" srcId="{0E5440C1-C3FF-4F13-A678-3A7468612EA0}" destId="{9A6C62F9-E0E4-4ABD-9090-6B4C5B4BDBAE}" srcOrd="0" destOrd="0" parTransId="{A32021A4-1ED8-4D12-9649-A9217E0052DB}" sibTransId="{618CBDD9-CC52-4736-AE9A-D57A08C4759B}"/>
    <dgm:cxn modelId="{9B67E3B3-32FF-44EA-ADA6-97C840563054}" type="presOf" srcId="{13E4BD75-C235-4A77-8B35-296A14C9BAA8}" destId="{9E804BC7-ED09-4E1B-AEB3-7FD3BB93FF35}" srcOrd="0" destOrd="0" presId="urn:microsoft.com/office/officeart/2005/8/layout/default"/>
    <dgm:cxn modelId="{77B666E1-EC45-429B-9A60-239DE3C5CEFF}" srcId="{0E5440C1-C3FF-4F13-A678-3A7468612EA0}" destId="{EEB3420B-5A7E-4FE8-8CCA-CF27F279A064}" srcOrd="2" destOrd="0" parTransId="{82C7540C-39F7-4BB4-9BD9-F9E44B040A47}" sibTransId="{434F957D-EC5A-4BD4-A038-6528BECF88FE}"/>
    <dgm:cxn modelId="{78A1C7FC-0947-4BA5-A894-1CA0FDB909BF}" srcId="{0E5440C1-C3FF-4F13-A678-3A7468612EA0}" destId="{58E1445B-E931-417D-A578-5751AE50C882}" srcOrd="3" destOrd="0" parTransId="{98515C72-8129-41F8-871C-F165A4A0BD07}" sibTransId="{C16F34CC-F8E9-47E3-AD57-F7CFFBD853B8}"/>
    <dgm:cxn modelId="{730770F2-F42B-4297-A30B-D4F6E836E7E2}" type="presParOf" srcId="{3EB7EA41-4374-4B7A-BB4C-3983A0F9D720}" destId="{C320432F-BC44-44C0-B157-B7053EF3CCC3}" srcOrd="0" destOrd="0" presId="urn:microsoft.com/office/officeart/2005/8/layout/default"/>
    <dgm:cxn modelId="{C6015982-BBF9-450E-B0EA-73353918168C}" type="presParOf" srcId="{3EB7EA41-4374-4B7A-BB4C-3983A0F9D720}" destId="{37F07FE2-14E3-4176-B66E-2E251B3DA513}" srcOrd="1" destOrd="0" presId="urn:microsoft.com/office/officeart/2005/8/layout/default"/>
    <dgm:cxn modelId="{47ACE2E9-C548-421E-ADC6-3FA9892D12A3}" type="presParOf" srcId="{3EB7EA41-4374-4B7A-BB4C-3983A0F9D720}" destId="{9947C777-BC4B-4809-9CE7-5E0601A0141E}" srcOrd="2" destOrd="0" presId="urn:microsoft.com/office/officeart/2005/8/layout/default"/>
    <dgm:cxn modelId="{4782973F-D54A-4A90-8CA3-8E8E4A26D0C9}" type="presParOf" srcId="{3EB7EA41-4374-4B7A-BB4C-3983A0F9D720}" destId="{54CC7610-9368-4D68-824A-FA98570DE950}" srcOrd="3" destOrd="0" presId="urn:microsoft.com/office/officeart/2005/8/layout/default"/>
    <dgm:cxn modelId="{1D92E677-8420-48AE-8022-5C137BB6F23F}" type="presParOf" srcId="{3EB7EA41-4374-4B7A-BB4C-3983A0F9D720}" destId="{129C823D-A006-4CFF-8BFC-90297AD9F525}" srcOrd="4" destOrd="0" presId="urn:microsoft.com/office/officeart/2005/8/layout/default"/>
    <dgm:cxn modelId="{854AF6FF-1FF5-429C-95A6-3C0DD981F7F9}" type="presParOf" srcId="{3EB7EA41-4374-4B7A-BB4C-3983A0F9D720}" destId="{4BA3181E-FE32-42C9-BE7A-D432A8F5421F}" srcOrd="5" destOrd="0" presId="urn:microsoft.com/office/officeart/2005/8/layout/default"/>
    <dgm:cxn modelId="{F6AF0B72-6AF4-470C-AB45-823021D7E433}" type="presParOf" srcId="{3EB7EA41-4374-4B7A-BB4C-3983A0F9D720}" destId="{28E3314E-83AC-4A25-930F-5B060B2A6032}" srcOrd="6" destOrd="0" presId="urn:microsoft.com/office/officeart/2005/8/layout/default"/>
    <dgm:cxn modelId="{F8875D58-5F6C-4CF3-A9D1-75D59100EBBD}" type="presParOf" srcId="{3EB7EA41-4374-4B7A-BB4C-3983A0F9D720}" destId="{CBD2E739-EFD9-41ED-9523-CCC4C544A947}" srcOrd="7" destOrd="0" presId="urn:microsoft.com/office/officeart/2005/8/layout/default"/>
    <dgm:cxn modelId="{18A330A6-E3B6-458C-95CE-6FF0CE9C246D}" type="presParOf" srcId="{3EB7EA41-4374-4B7A-BB4C-3983A0F9D720}" destId="{66341305-41DB-4E07-958F-D4622D98DDC6}" srcOrd="8" destOrd="0" presId="urn:microsoft.com/office/officeart/2005/8/layout/default"/>
    <dgm:cxn modelId="{3984AD11-23AF-4E08-B971-1D8BD058DB90}" type="presParOf" srcId="{3EB7EA41-4374-4B7A-BB4C-3983A0F9D720}" destId="{1610FD66-180F-47C4-81A7-E8D627DC8D07}" srcOrd="9" destOrd="0" presId="urn:microsoft.com/office/officeart/2005/8/layout/default"/>
    <dgm:cxn modelId="{F9EA8CB7-C2C1-420D-AF26-4095D4EC65BF}" type="presParOf" srcId="{3EB7EA41-4374-4B7A-BB4C-3983A0F9D720}" destId="{9E804BC7-ED09-4E1B-AEB3-7FD3BB93FF3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F93C8-4364-467C-85F6-A4953567EFF5}">
      <dsp:nvSpPr>
        <dsp:cNvPr id="0" name=""/>
        <dsp:cNvSpPr/>
      </dsp:nvSpPr>
      <dsp:spPr>
        <a:xfrm>
          <a:off x="0" y="1867322"/>
          <a:ext cx="3387824" cy="203269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Προσομοίωση</a:t>
          </a:r>
          <a:endParaRPr lang="en-US" sz="3800" kern="1200" dirty="0"/>
        </a:p>
      </dsp:txBody>
      <dsp:txXfrm>
        <a:off x="0" y="1867322"/>
        <a:ext cx="3387824" cy="2032694"/>
      </dsp:txXfrm>
    </dsp:sp>
    <dsp:sp modelId="{25B41D5E-84F3-409D-B510-468127074AFB}">
      <dsp:nvSpPr>
        <dsp:cNvPr id="0" name=""/>
        <dsp:cNvSpPr/>
      </dsp:nvSpPr>
      <dsp:spPr>
        <a:xfrm>
          <a:off x="3726539" y="1876043"/>
          <a:ext cx="3387824" cy="2032694"/>
        </a:xfrm>
        <a:prstGeom prst="rect">
          <a:avLst/>
        </a:prstGeom>
        <a:solidFill>
          <a:schemeClr val="accent3">
            <a:shade val="80000"/>
            <a:hueOff val="266734"/>
            <a:satOff val="-25391"/>
            <a:lumOff val="1889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Ρομποτική Προσομοίωση</a:t>
          </a:r>
          <a:endParaRPr lang="en-US" sz="3800" kern="1200" dirty="0"/>
        </a:p>
      </dsp:txBody>
      <dsp:txXfrm>
        <a:off x="3726539" y="1876043"/>
        <a:ext cx="3387824" cy="2032694"/>
      </dsp:txXfrm>
    </dsp:sp>
    <dsp:sp modelId="{4B657091-1A27-4208-92F7-87252C73982F}">
      <dsp:nvSpPr>
        <dsp:cNvPr id="0" name=""/>
        <dsp:cNvSpPr/>
      </dsp:nvSpPr>
      <dsp:spPr>
        <a:xfrm>
          <a:off x="7453078" y="1888430"/>
          <a:ext cx="3387824" cy="2032694"/>
        </a:xfrm>
        <a:prstGeom prst="rect">
          <a:avLst/>
        </a:prstGeom>
        <a:solidFill>
          <a:schemeClr val="accent3">
            <a:shade val="80000"/>
            <a:hueOff val="533469"/>
            <a:satOff val="-50782"/>
            <a:lumOff val="377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Προσομοιωτής Ρομποτικής</a:t>
          </a:r>
          <a:endParaRPr lang="en-US" sz="3800" kern="1200" dirty="0"/>
        </a:p>
      </dsp:txBody>
      <dsp:txXfrm>
        <a:off x="7453078" y="1888430"/>
        <a:ext cx="3387824" cy="2032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0432F-BC44-44C0-B157-B7053EF3CCC3}">
      <dsp:nvSpPr>
        <dsp:cNvPr id="0" name=""/>
        <dsp:cNvSpPr/>
      </dsp:nvSpPr>
      <dsp:spPr>
        <a:xfrm>
          <a:off x="570799" y="1532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Κόστος</a:t>
          </a:r>
          <a:endParaRPr lang="en-US" sz="2300" kern="1200" dirty="0"/>
        </a:p>
      </dsp:txBody>
      <dsp:txXfrm>
        <a:off x="570799" y="1532"/>
        <a:ext cx="2329365" cy="1397619"/>
      </dsp:txXfrm>
    </dsp:sp>
    <dsp:sp modelId="{9947C777-BC4B-4809-9CE7-5E0601A0141E}">
      <dsp:nvSpPr>
        <dsp:cNvPr id="0" name=""/>
        <dsp:cNvSpPr/>
      </dsp:nvSpPr>
      <dsp:spPr>
        <a:xfrm>
          <a:off x="3133100" y="1532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Λειτουργικό Σύστημα</a:t>
          </a:r>
          <a:endParaRPr lang="en-US" sz="2300" kern="1200" dirty="0"/>
        </a:p>
      </dsp:txBody>
      <dsp:txXfrm>
        <a:off x="3133100" y="1532"/>
        <a:ext cx="2329365" cy="1397619"/>
      </dsp:txXfrm>
    </dsp:sp>
    <dsp:sp modelId="{129C823D-A006-4CFF-8BFC-90297AD9F525}">
      <dsp:nvSpPr>
        <dsp:cNvPr id="0" name=""/>
        <dsp:cNvSpPr/>
      </dsp:nvSpPr>
      <dsp:spPr>
        <a:xfrm>
          <a:off x="5695402" y="1532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3D </a:t>
          </a:r>
          <a:r>
            <a:rPr lang="el-GR" sz="2300" kern="1200" dirty="0"/>
            <a:t>Απεικόνιση </a:t>
          </a:r>
          <a:endParaRPr lang="en-US" sz="2300" kern="1200" dirty="0"/>
        </a:p>
      </dsp:txBody>
      <dsp:txXfrm>
        <a:off x="5695402" y="1532"/>
        <a:ext cx="2329365" cy="1397619"/>
      </dsp:txXfrm>
    </dsp:sp>
    <dsp:sp modelId="{28E3314E-83AC-4A25-930F-5B060B2A6032}">
      <dsp:nvSpPr>
        <dsp:cNvPr id="0" name=""/>
        <dsp:cNvSpPr/>
      </dsp:nvSpPr>
      <dsp:spPr>
        <a:xfrm>
          <a:off x="570799" y="1632087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Open source</a:t>
          </a:r>
        </a:p>
      </dsp:txBody>
      <dsp:txXfrm>
        <a:off x="570799" y="1632087"/>
        <a:ext cx="2329365" cy="1397619"/>
      </dsp:txXfrm>
    </dsp:sp>
    <dsp:sp modelId="{66341305-41DB-4E07-958F-D4622D98DDC6}">
      <dsp:nvSpPr>
        <dsp:cNvPr id="0" name=""/>
        <dsp:cNvSpPr/>
      </dsp:nvSpPr>
      <dsp:spPr>
        <a:xfrm>
          <a:off x="3133100" y="1632087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Πολυπρακτορική Προσομοίωση</a:t>
          </a:r>
          <a:endParaRPr lang="en-US" sz="2300" kern="1200" dirty="0"/>
        </a:p>
      </dsp:txBody>
      <dsp:txXfrm>
        <a:off x="3133100" y="1632087"/>
        <a:ext cx="2329365" cy="1397619"/>
      </dsp:txXfrm>
    </dsp:sp>
    <dsp:sp modelId="{9E804BC7-ED09-4E1B-AEB3-7FD3BB93FF35}">
      <dsp:nvSpPr>
        <dsp:cNvPr id="0" name=""/>
        <dsp:cNvSpPr/>
      </dsp:nvSpPr>
      <dsp:spPr>
        <a:xfrm>
          <a:off x="5695402" y="1632087"/>
          <a:ext cx="2329365" cy="13976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Εντοπισμός Συγκρούσεων</a:t>
          </a:r>
          <a:endParaRPr lang="en-US" sz="2300" kern="1200" dirty="0"/>
        </a:p>
      </dsp:txBody>
      <dsp:txXfrm>
        <a:off x="5695402" y="1632087"/>
        <a:ext cx="2329365" cy="1397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CF62-91E5-4DC4-AD73-E0AD6577E389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A6E6E-4149-48E6-8DF3-E2DC42881E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2A6E6E-4149-48E6-8DF3-E2DC42881E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9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5137736"/>
            <a:ext cx="8683625" cy="73284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scription and Con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anchor="ctr" anchorCtr="0">
            <a:norm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B7D2A-0DF8-424B-9572-B79AEBB2D9DC}" type="datetimeFigureOut">
              <a:rPr lang="en-US" smtClean="0"/>
              <a:t>05-Jun-19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99DD2A-B520-4620-9B43-64B657BA2D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imbad.sourceforge.net/index.php" TargetMode="External"/><Relationship Id="rId2" Type="http://schemas.openxmlformats.org/officeDocument/2006/relationships/hyperlink" Target="http://www.cyberbotics.com/products/webot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icrosoft.com/en-us/download/details.aspx?id=29081" TargetMode="External"/><Relationship Id="rId4" Type="http://schemas.openxmlformats.org/officeDocument/2006/relationships/hyperlink" Target="https://sourceforge.net/projects/usarsi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XPlane_(simulator)" TargetMode="External"/><Relationship Id="rId3" Type="http://schemas.openxmlformats.org/officeDocument/2006/relationships/hyperlink" Target="http://en.wikipedia.org/wiki/FlightGear" TargetMode="External"/><Relationship Id="rId7" Type="http://schemas.openxmlformats.org/officeDocument/2006/relationships/hyperlink" Target="http://www.energid.com/products-actin.htm" TargetMode="External"/><Relationship Id="rId2" Type="http://schemas.openxmlformats.org/officeDocument/2006/relationships/hyperlink" Target="http://www.spiderland.org/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layerstage.sourceforge.net/wiki/Download" TargetMode="External"/><Relationship Id="rId5" Type="http://schemas.openxmlformats.org/officeDocument/2006/relationships/hyperlink" Target="http://gazebosim.org/" TargetMode="External"/><Relationship Id="rId4" Type="http://schemas.openxmlformats.org/officeDocument/2006/relationships/hyperlink" Target="http://www.mathworks.com/products/matlab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70" y="1609086"/>
            <a:ext cx="10431255" cy="2048514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ΠΑΡΟΥΣΙΑΣΗ ΔΙΠΛΩΜΑΤΙΚΗΣ ΕΡΓΑΣΙΑΣ ΜΕ ΤΙΤΛΟ: «ΜΕΛΕΤΗ ΚΑΙ ΣΥΓΚΡΙΣΗ ΡΟΜΠΟΤΙΚΩΝ ΠΡΟΣΟΜΟΙΩΤΩΝ»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500" y="4082038"/>
            <a:ext cx="8683625" cy="2048514"/>
          </a:xfrm>
        </p:spPr>
        <p:txBody>
          <a:bodyPr>
            <a:normAutofit/>
          </a:bodyPr>
          <a:lstStyle/>
          <a:p>
            <a:r>
              <a:rPr lang="el-GR" dirty="0"/>
              <a:t>ΕΠΙΒΛΕΠΩΝ</a:t>
            </a:r>
            <a:r>
              <a:rPr lang="en-US" dirty="0"/>
              <a:t> </a:t>
            </a:r>
            <a:r>
              <a:rPr lang="el-GR" dirty="0"/>
              <a:t>ΚΑΘΗΓΗΤΡΙΑ: Εργινα Καβαλλιερατου</a:t>
            </a:r>
          </a:p>
          <a:p>
            <a:endParaRPr lang="el-GR" dirty="0"/>
          </a:p>
          <a:p>
            <a:r>
              <a:rPr lang="el-GR" dirty="0"/>
              <a:t>ΕΠΙΜΕΛΕΙΑ: ΓεΩΡΓΙΟΣ ΕΞΙΖΟΓΛΟΥ	 321/2013053</a:t>
            </a:r>
            <a:endParaRPr lang="en-US" dirty="0"/>
          </a:p>
          <a:p>
            <a:endParaRPr lang="el-GR" dirty="0"/>
          </a:p>
          <a:p>
            <a:r>
              <a:rPr lang="el-GR" dirty="0"/>
              <a:t>ΣΑΜΟΣ ΙΟΥΝΙΟΣ 2019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63B971-B8FB-4979-AEB9-44CC4A0FE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9" y="57046"/>
            <a:ext cx="1291402" cy="11880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349027-3CBC-4310-9BE2-88E2BF88B5E0}"/>
              </a:ext>
            </a:extLst>
          </p:cNvPr>
          <p:cNvSpPr txBox="1"/>
          <p:nvPr/>
        </p:nvSpPr>
        <p:spPr>
          <a:xfrm>
            <a:off x="1374571" y="327925"/>
            <a:ext cx="809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ΠΑΝΕΠΙΣΤΗΜΙΟ ΑΙΓΑΙΟΥ</a:t>
            </a:r>
          </a:p>
          <a:p>
            <a:r>
              <a:rPr lang="el-GR" dirty="0"/>
              <a:t>ΤΜΗΜΑ ΜΗΧΑΝΙΚΩΝ ΠΛΗΡΟΦΟΡΙΑΚΩΝ ΚΑΙ ΕΠΙΚΟΙΝΩΝΙΑΚΩΝ ΣΥΣΤΗΜΑΤΩΝ</a:t>
            </a:r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92A-FF42-4091-BBD0-1AE6A30D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ΑΞΙΟΛΟΓΗΣΗ ΡΟΜΠΟΤΙΚΩΝ ΠΡΟΣΟΜΟΙΩΤΩΝ ΚΑΙ ΠΑΡΟΥΣΙΑΣΗ ΑΠΟΤΕΛΕΣΜΑΤΩΝ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FFBD-A46E-4B91-8A82-3203AAE41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Τα κριτήρια που επιλέχθηκαν για την σύγκριση των προαναφερθέντων ρομποτικών προσομοιωτών είναι τα εξής: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3F29B5-A7C9-4DCA-9186-E17C5AEB0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4076603"/>
              </p:ext>
            </p:extLst>
          </p:nvPr>
        </p:nvGraphicFramePr>
        <p:xfrm>
          <a:off x="2031999" y="3107094"/>
          <a:ext cx="8595567" cy="303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6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92A-FF42-4091-BBD0-1AE6A30D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ΑΞΙΟΛΟΓΗΣΗ ΡΟΜΠΟΤΙΚΩΝ ΠΡΟΣΟΜΟΙΩΤΩΝ ΚΑΙ ΠΑΡΟΥΣΙΑΣΗ ΑΠΟΤΕΛΕΣΜΑΤΩΝ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0A971D5-D52F-46F2-9321-DA9D23404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826328"/>
              </p:ext>
            </p:extLst>
          </p:nvPr>
        </p:nvGraphicFramePr>
        <p:xfrm>
          <a:off x="2185483" y="1875566"/>
          <a:ext cx="7841549" cy="457024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53495">
                  <a:extLst>
                    <a:ext uri="{9D8B030D-6E8A-4147-A177-3AD203B41FA5}">
                      <a16:colId xmlns:a16="http://schemas.microsoft.com/office/drawing/2014/main" val="401865763"/>
                    </a:ext>
                  </a:extLst>
                </a:gridCol>
                <a:gridCol w="751944">
                  <a:extLst>
                    <a:ext uri="{9D8B030D-6E8A-4147-A177-3AD203B41FA5}">
                      <a16:colId xmlns:a16="http://schemas.microsoft.com/office/drawing/2014/main" val="941430930"/>
                    </a:ext>
                  </a:extLst>
                </a:gridCol>
                <a:gridCol w="1036008">
                  <a:extLst>
                    <a:ext uri="{9D8B030D-6E8A-4147-A177-3AD203B41FA5}">
                      <a16:colId xmlns:a16="http://schemas.microsoft.com/office/drawing/2014/main" val="2710755037"/>
                    </a:ext>
                  </a:extLst>
                </a:gridCol>
                <a:gridCol w="1096344">
                  <a:extLst>
                    <a:ext uri="{9D8B030D-6E8A-4147-A177-3AD203B41FA5}">
                      <a16:colId xmlns:a16="http://schemas.microsoft.com/office/drawing/2014/main" val="3577427680"/>
                    </a:ext>
                  </a:extLst>
                </a:gridCol>
                <a:gridCol w="894828">
                  <a:extLst>
                    <a:ext uri="{9D8B030D-6E8A-4147-A177-3AD203B41FA5}">
                      <a16:colId xmlns:a16="http://schemas.microsoft.com/office/drawing/2014/main" val="2136579980"/>
                    </a:ext>
                  </a:extLst>
                </a:gridCol>
                <a:gridCol w="1346662">
                  <a:extLst>
                    <a:ext uri="{9D8B030D-6E8A-4147-A177-3AD203B41FA5}">
                      <a16:colId xmlns:a16="http://schemas.microsoft.com/office/drawing/2014/main" val="3468983217"/>
                    </a:ext>
                  </a:extLst>
                </a:gridCol>
                <a:gridCol w="1362268">
                  <a:extLst>
                    <a:ext uri="{9D8B030D-6E8A-4147-A177-3AD203B41FA5}">
                      <a16:colId xmlns:a16="http://schemas.microsoft.com/office/drawing/2014/main" val="3768783353"/>
                    </a:ext>
                  </a:extLst>
                </a:gridCol>
              </a:tblGrid>
              <a:tr h="4578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Simulator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Κόστος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Λειτουργικό Σύστημα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+mn-lt"/>
                        </a:rPr>
                        <a:t>D </a:t>
                      </a:r>
                      <a:r>
                        <a:rPr lang="el-GR" sz="1100" dirty="0">
                          <a:effectLst/>
                          <a:latin typeface="+mn-lt"/>
                        </a:rPr>
                        <a:t>Απεικόνιση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Open-Source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Πολυπρακτορική Προσομοίωση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Εντοπισμός Συγκρούσεων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145952852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WeBots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Y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103409737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Simbad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F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272081760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USARSim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WLM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3654978329"/>
                  </a:ext>
                </a:extLst>
              </a:tr>
              <a:tr h="5176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Microsoft Robotics Developer Studio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L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 dirty="0">
                          <a:effectLst/>
                          <a:latin typeface="+mn-lt"/>
                        </a:rPr>
                        <a:t>Y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Y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Y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2115712246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Breve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937098340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FlightGear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662288150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MATLAB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H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117950805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Gazebo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2434625168"/>
                  </a:ext>
                </a:extLst>
              </a:tr>
              <a:tr h="3258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Player/Stage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Y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334630620"/>
                  </a:ext>
                </a:extLst>
              </a:tr>
              <a:tr h="33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UberSim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F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WL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067321622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Actin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WL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1427871214"/>
                  </a:ext>
                </a:extLst>
              </a:tr>
              <a:tr h="3170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X-Plane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WLM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Y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N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N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347" marR="60347" marT="0" marB="0"/>
                </a:tc>
                <a:extLst>
                  <a:ext uri="{0D108BD9-81ED-4DB2-BD59-A6C34878D82A}">
                    <a16:rowId xmlns:a16="http://schemas.microsoft.com/office/drawing/2014/main" val="385519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33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92A-FF42-4091-BBD0-1AE6A30D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 ΚΑΙ ΠΡΟΤΑΣΕΙΣ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17889-7AC1-4C3B-B473-BF0B3B7AE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σύγχρονοι ρομποτικοί προσομοιωτές και λογισμικά παρουσιάζουν τεράστια προοπτική στον χώρο της ρομποτικής.</a:t>
            </a:r>
          </a:p>
          <a:p>
            <a:endParaRPr lang="el-GR" dirty="0"/>
          </a:p>
          <a:p>
            <a:r>
              <a:rPr lang="el-GR" dirty="0"/>
              <a:t>Διαθέτουν ένα μεγάλο πλήθος χαρακτηριστικών με τα οποία μπορούν να επιτύχουν εντυπωσιακά πράγματα.</a:t>
            </a:r>
          </a:p>
          <a:p>
            <a:endParaRPr lang="el-GR" dirty="0"/>
          </a:p>
          <a:p>
            <a:r>
              <a:rPr lang="el-GR" dirty="0"/>
              <a:t>Ωστόσο, υπάρχει ακόμα η ανάγκη να υλοποιηθεί ένας προσομοιωτής που να διαθέτει όλα τα χαρακτηριστικά που αναφέρθηκαν προηγουμένως και ακόμα περισσότερα.</a:t>
            </a:r>
          </a:p>
          <a:p>
            <a:endParaRPr lang="el-GR" dirty="0"/>
          </a:p>
          <a:p>
            <a:r>
              <a:rPr lang="el-GR" dirty="0"/>
              <a:t>Σημαντική βελτίωση της παρούσας εργασίας θα αποτελούσε η σύγκριση περισσότερων προσομοιωτών με περισσότερα κριτήρια.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0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92A-FF42-4091-BBD0-1AE6A30D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17889-7AC1-4C3B-B473-BF0B3B7A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30263"/>
            <a:ext cx="10840914" cy="4252525"/>
          </a:xfrm>
        </p:spPr>
        <p:txBody>
          <a:bodyPr>
            <a:normAutofit/>
          </a:bodyPr>
          <a:lstStyle/>
          <a:p>
            <a:r>
              <a:rPr lang="en-US" dirty="0"/>
              <a:t>Žlajpah, Leon. "Simulation in robotics." </a:t>
            </a:r>
            <a:r>
              <a:rPr lang="en-US" i="1" dirty="0"/>
              <a:t>Mathematics and Computers in Simulation</a:t>
            </a:r>
            <a:r>
              <a:rPr lang="en-US" dirty="0"/>
              <a:t> 79.4 (2008): 879-897.</a:t>
            </a:r>
          </a:p>
          <a:p>
            <a:r>
              <a:rPr lang="el-GR" dirty="0"/>
              <a:t>Κολιπέτσας, Κωνσταντίνος Ε. </a:t>
            </a:r>
            <a:r>
              <a:rPr lang="el-GR" i="1" dirty="0"/>
              <a:t>Προσομοίωση ρομποτικών συστημάτων στη γεωργία</a:t>
            </a:r>
            <a:r>
              <a:rPr lang="el-GR" dirty="0"/>
              <a:t>. MS </a:t>
            </a:r>
            <a:r>
              <a:rPr lang="el-GR" dirty="0" err="1"/>
              <a:t>thesis</a:t>
            </a:r>
            <a:r>
              <a:rPr lang="el-GR" dirty="0"/>
              <a:t>. 2011.</a:t>
            </a:r>
          </a:p>
          <a:p>
            <a:r>
              <a:rPr lang="en-US" dirty="0"/>
              <a:t>Wikipedia Contributors. “Simulation.” </a:t>
            </a:r>
            <a:r>
              <a:rPr lang="en-US" i="1" dirty="0"/>
              <a:t>Wikipedia</a:t>
            </a:r>
            <a:r>
              <a:rPr lang="en-US" dirty="0"/>
              <a:t>, Wikimedia Foundation, 26 Mar. 2019,</a:t>
            </a:r>
            <a:r>
              <a:rPr lang="el-GR" dirty="0"/>
              <a:t> </a:t>
            </a:r>
            <a:r>
              <a:rPr lang="en-US" dirty="0"/>
              <a:t>en.wikipedia.org/wiki/Simulation</a:t>
            </a:r>
            <a:r>
              <a:rPr lang="el-GR" dirty="0"/>
              <a:t> </a:t>
            </a:r>
          </a:p>
          <a:p>
            <a:r>
              <a:rPr lang="en-US" dirty="0"/>
              <a:t>Wikipedia Contributors. “Robotics Simulator.” </a:t>
            </a:r>
            <a:r>
              <a:rPr lang="en-US" i="1" dirty="0"/>
              <a:t>Wikipedia</a:t>
            </a:r>
            <a:r>
              <a:rPr lang="en-US" dirty="0"/>
              <a:t>, Wikimedia Foundation, 27 May 2019, en.wikipedia.org/wiki/Robotics_simulator</a:t>
            </a:r>
            <a:r>
              <a:rPr lang="el-GR" dirty="0"/>
              <a:t> </a:t>
            </a:r>
          </a:p>
          <a:p>
            <a:r>
              <a:rPr lang="en-US" dirty="0"/>
              <a:t>Webots [Online]. Available: </a:t>
            </a:r>
            <a:r>
              <a:rPr lang="en-US" u="sng" dirty="0">
                <a:hlinkClick r:id="rId2"/>
              </a:rPr>
              <a:t>http://www.cyberbotics.com/products/webots/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Simbad Project Home [Online]. Available: </a:t>
            </a:r>
            <a:r>
              <a:rPr lang="en-US" u="sng" dirty="0">
                <a:hlinkClick r:id="rId3"/>
              </a:rPr>
              <a:t>http://simbad.sourceforge.net/index.php</a:t>
            </a:r>
            <a:endParaRPr lang="el-GR" u="sng" dirty="0"/>
          </a:p>
          <a:p>
            <a:r>
              <a:rPr lang="en-US" dirty="0"/>
              <a:t>USARSim [Online]. Available: </a:t>
            </a:r>
            <a:r>
              <a:rPr lang="en-US" u="sng" dirty="0">
                <a:hlinkClick r:id="rId4"/>
              </a:rPr>
              <a:t>https://sourceforge.net/projects/usarsim/</a:t>
            </a:r>
            <a:endParaRPr lang="el-GR" u="sng" dirty="0"/>
          </a:p>
          <a:p>
            <a:r>
              <a:rPr lang="en-US" dirty="0"/>
              <a:t>Microsoft Robotics Developer Studio [Online].Available:</a:t>
            </a:r>
            <a:r>
              <a:rPr lang="el-GR" dirty="0"/>
              <a:t> </a:t>
            </a:r>
            <a:r>
              <a:rPr lang="en-US" dirty="0">
                <a:hlinkClick r:id="rId5"/>
              </a:rPr>
              <a:t>https://www.microsoft.com/en-us/download/details.aspx?id=29081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3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92A-FF42-4091-BBD0-1AE6A30D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ΒΙΒΛΙΟΓΡΑΦΙΑ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17889-7AC1-4C3B-B473-BF0B3B7AE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30263"/>
            <a:ext cx="10840914" cy="4252525"/>
          </a:xfrm>
        </p:spPr>
        <p:txBody>
          <a:bodyPr>
            <a:normAutofit/>
          </a:bodyPr>
          <a:lstStyle/>
          <a:p>
            <a:r>
              <a:rPr lang="en-US" dirty="0"/>
              <a:t>The BREVE Simulation Environment [Online]. Available: </a:t>
            </a:r>
            <a:r>
              <a:rPr lang="en-US" dirty="0">
                <a:hlinkClick r:id="rId2"/>
              </a:rPr>
              <a:t>http://www.spiderland.org/s/</a:t>
            </a:r>
            <a:r>
              <a:rPr lang="en-US" dirty="0"/>
              <a:t> </a:t>
            </a:r>
          </a:p>
          <a:p>
            <a:r>
              <a:rPr lang="en-US" dirty="0"/>
              <a:t>FlightGear [Online]. Available: </a:t>
            </a:r>
            <a:r>
              <a:rPr lang="en-US" dirty="0">
                <a:hlinkClick r:id="rId3"/>
              </a:rPr>
              <a:t>http://en.wikipedia.org/wiki/FlightGear</a:t>
            </a:r>
            <a:r>
              <a:rPr lang="en-US" dirty="0"/>
              <a:t> </a:t>
            </a:r>
          </a:p>
          <a:p>
            <a:r>
              <a:rPr lang="en-US" dirty="0"/>
              <a:t>MATLAB - The Language of Technical Computing [Online]. Available:</a:t>
            </a:r>
            <a:br>
              <a:rPr lang="en-US" dirty="0"/>
            </a:br>
            <a:r>
              <a:rPr lang="en-US" dirty="0">
                <a:hlinkClick r:id="rId4"/>
              </a:rPr>
              <a:t>http://www.mathworks.com/products/matlab/</a:t>
            </a:r>
            <a:r>
              <a:rPr lang="en-US" dirty="0"/>
              <a:t> </a:t>
            </a:r>
          </a:p>
          <a:p>
            <a:r>
              <a:rPr lang="en-US" dirty="0"/>
              <a:t>Gazebo Simulator [Online]. Available: </a:t>
            </a:r>
            <a:r>
              <a:rPr lang="en-US" dirty="0">
                <a:hlinkClick r:id="rId5"/>
              </a:rPr>
              <a:t>http://gazebosim.org/</a:t>
            </a:r>
            <a:r>
              <a:rPr lang="en-US" dirty="0"/>
              <a:t> </a:t>
            </a:r>
          </a:p>
          <a:p>
            <a:r>
              <a:rPr lang="en-US" dirty="0"/>
              <a:t>Player/Stage Main Page [Online]. Available: </a:t>
            </a:r>
            <a:r>
              <a:rPr lang="en-US" dirty="0">
                <a:hlinkClick r:id="rId6"/>
              </a:rPr>
              <a:t>http://playerstage.sourceforge.net/wiki/Download</a:t>
            </a:r>
            <a:r>
              <a:rPr lang="en-US" dirty="0"/>
              <a:t> </a:t>
            </a:r>
          </a:p>
          <a:p>
            <a:r>
              <a:rPr lang="en-US" dirty="0"/>
              <a:t>Brett Browning and Erick Tryzelaar “ÜberSim: A Multi-Robot Simulator</a:t>
            </a:r>
            <a:br>
              <a:rPr lang="en-US" dirty="0"/>
            </a:br>
            <a:r>
              <a:rPr lang="en-US" dirty="0"/>
              <a:t>for Robot Soccer” in Proceedings of Autonomous Agents and Multi-Agent</a:t>
            </a:r>
            <a:br>
              <a:rPr lang="en-US" dirty="0"/>
            </a:br>
            <a:r>
              <a:rPr lang="en-US" dirty="0"/>
              <a:t>Systems, AAMAS'03, Australia, pages: 948 - 949, July 2003</a:t>
            </a:r>
          </a:p>
          <a:p>
            <a:r>
              <a:rPr lang="en-US" dirty="0"/>
              <a:t>Actin [Online]. Available: </a:t>
            </a:r>
            <a:r>
              <a:rPr lang="en-US" dirty="0">
                <a:hlinkClick r:id="rId7"/>
              </a:rPr>
              <a:t>http://www.energid.com/products-actin.htm</a:t>
            </a:r>
            <a:r>
              <a:rPr lang="en-US" dirty="0"/>
              <a:t> </a:t>
            </a:r>
          </a:p>
          <a:p>
            <a:r>
              <a:rPr lang="en-US" dirty="0"/>
              <a:t>X-Plane (Simulator) [Online]. Available: </a:t>
            </a:r>
            <a:r>
              <a:rPr lang="en-US" dirty="0">
                <a:hlinkClick r:id="rId8"/>
              </a:rPr>
              <a:t>http://en.wikipedia.org/wiki/XPlane_(simulator)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687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9045-D562-4D2D-A220-A6BADDBD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43" y="2629989"/>
            <a:ext cx="10840914" cy="1260000"/>
          </a:xfrm>
        </p:spPr>
        <p:txBody>
          <a:bodyPr/>
          <a:lstStyle/>
          <a:p>
            <a:pPr algn="ctr"/>
            <a:r>
              <a:rPr lang="el-GR" dirty="0"/>
              <a:t>ΕΥΧΑΡΙΣΤω ΓΙΑ ΤΗΝ ΠΡΟΣΟΧΗ Σας!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ΠΕΡΙΕΧΟΜΕΝΑ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Εισαγωγή</a:t>
            </a:r>
            <a:endParaRPr lang="en-US" dirty="0"/>
          </a:p>
          <a:p>
            <a:r>
              <a:rPr lang="el-GR" dirty="0"/>
              <a:t>Βιβλιογραφική Επισκόπηση Ρομποτικών Προσομοιωτών</a:t>
            </a:r>
          </a:p>
          <a:p>
            <a:r>
              <a:rPr lang="el-GR" dirty="0"/>
              <a:t>Εφαρμογές Ρομποτικών Προσομοιωτών</a:t>
            </a:r>
            <a:endParaRPr lang="en-US" dirty="0"/>
          </a:p>
          <a:p>
            <a:r>
              <a:rPr lang="el-GR" dirty="0"/>
              <a:t>Αξιολόγηση Ρομποτικών Προσομοιωτών και Παρουσίαση Αποτελεσμάτων</a:t>
            </a:r>
          </a:p>
          <a:p>
            <a:r>
              <a:rPr lang="el-GR" dirty="0"/>
              <a:t>Συμπεράσματα και Προτάσεις</a:t>
            </a:r>
          </a:p>
          <a:p>
            <a:r>
              <a:rPr lang="el-GR" dirty="0"/>
              <a:t>Βιβλιογραφία</a:t>
            </a:r>
          </a:p>
        </p:txBody>
      </p:sp>
    </p:spTree>
    <p:extLst>
      <p:ext uri="{BB962C8B-B14F-4D97-AF65-F5344CB8AC3E}">
        <p14:creationId xmlns:p14="http://schemas.microsoft.com/office/powerpoint/2010/main" val="2776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9DE0-6ADA-4618-AF2C-5BC5D759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B2EF9E-A951-4656-9CB2-8AB5D8960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869600"/>
            <a:ext cx="5869947" cy="39211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088E5A-7A75-4E33-B5D7-CB58C3BCE8C7}"/>
              </a:ext>
            </a:extLst>
          </p:cNvPr>
          <p:cNvSpPr txBox="1"/>
          <p:nvPr/>
        </p:nvSpPr>
        <p:spPr>
          <a:xfrm>
            <a:off x="246569" y="1869600"/>
            <a:ext cx="57013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Η προσομοίωση έχει αναγνωριστεί ως ένα σημαντικό ερευνητικό εργαλείο από την αρχή του 20</a:t>
            </a:r>
            <a:r>
              <a:rPr lang="el-GR" baseline="30000" dirty="0"/>
              <a:t>ου</a:t>
            </a:r>
            <a:r>
              <a:rPr lang="el-GR" dirty="0"/>
              <a:t> αιώνα. Στην αρχή, η προσομοίωση χρησιμοποιούταν κυρίως σε ακαδημαϊκές έρευνες. Πλέον, η χρήση της προσομοίωσης έχει γίνει ευρέως γνωστή.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Στην παρούσα εργασία, γίνεται μελέτη δώδεκα </a:t>
            </a:r>
            <a:r>
              <a:rPr lang="en-US" dirty="0"/>
              <a:t>open</a:t>
            </a:r>
            <a:r>
              <a:rPr lang="el-GR" dirty="0"/>
              <a:t>-</a:t>
            </a:r>
            <a:r>
              <a:rPr lang="en-US" dirty="0"/>
              <a:t>source </a:t>
            </a:r>
            <a:r>
              <a:rPr lang="el-GR" dirty="0"/>
              <a:t>και εμπορικών ρομποτικών προσομοιωτών και μια σύγκριση μεταξύ τους με βάση κάποια κοινά τους χαρακτηριστικά.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F955-D435-4815-81C8-606022C0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1EEF-F009-494E-8919-BA3D04805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προσομοίωση ως εργαλείο προσφέρει σημαντικά πλεονεκτήματα και οφέλη.  Ανοίγει νέους δρόμους προς την επίλυση ενός προβλήματος ή τον σχεδιασμό ενός συστήματος, καθώς προάγει πολύ την δημιουργικότητα.</a:t>
            </a:r>
            <a:endParaRPr lang="en-US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Ένα από τα κύρια προβλήματα που έρχεται να λύσει η προσομοίωση, εκτός από τη μείωση κόστους και χρόνου που αποτελούν εξίσου σημαντικό πλεονέκτημα, είναι η ερώτηση «τι θα γινόταν αν…». </a:t>
            </a:r>
          </a:p>
          <a:p>
            <a:endParaRPr lang="el-GR" dirty="0"/>
          </a:p>
          <a:p>
            <a:r>
              <a:rPr lang="el-GR" dirty="0"/>
              <a:t>Παρόμοιες μελέτες έχουν γίνει από τους </a:t>
            </a:r>
            <a:r>
              <a:rPr lang="en-US" dirty="0"/>
              <a:t>Koenig </a:t>
            </a:r>
            <a:r>
              <a:rPr lang="el-GR" dirty="0"/>
              <a:t>και </a:t>
            </a:r>
            <a:r>
              <a:rPr lang="en-US" dirty="0"/>
              <a:t>A</a:t>
            </a:r>
            <a:r>
              <a:rPr lang="el-GR" dirty="0"/>
              <a:t>. </a:t>
            </a:r>
            <a:r>
              <a:rPr lang="en-US" dirty="0"/>
              <a:t>Howard</a:t>
            </a:r>
            <a:r>
              <a:rPr lang="el-GR" dirty="0"/>
              <a:t>, </a:t>
            </a:r>
            <a:r>
              <a:rPr lang="en-US" dirty="0"/>
              <a:t>Žlajpah</a:t>
            </a:r>
            <a:r>
              <a:rPr lang="el-GR" dirty="0"/>
              <a:t>, </a:t>
            </a:r>
            <a:r>
              <a:rPr lang="en-US" dirty="0"/>
              <a:t>N</a:t>
            </a:r>
            <a:r>
              <a:rPr lang="el-GR" dirty="0"/>
              <a:t>. </a:t>
            </a:r>
            <a:r>
              <a:rPr lang="en-US" dirty="0"/>
              <a:t>Michael</a:t>
            </a:r>
            <a:r>
              <a:rPr lang="el-GR" dirty="0"/>
              <a:t>, </a:t>
            </a:r>
            <a:r>
              <a:rPr lang="en-US" dirty="0"/>
              <a:t>J</a:t>
            </a:r>
            <a:r>
              <a:rPr lang="el-GR" dirty="0"/>
              <a:t>. </a:t>
            </a:r>
            <a:r>
              <a:rPr lang="en-US" dirty="0"/>
              <a:t>Fink</a:t>
            </a:r>
            <a:r>
              <a:rPr lang="el-GR" dirty="0"/>
              <a:t>, και </a:t>
            </a:r>
            <a:r>
              <a:rPr lang="en-US" dirty="0"/>
              <a:t>V</a:t>
            </a:r>
            <a:r>
              <a:rPr lang="el-GR" dirty="0"/>
              <a:t>. </a:t>
            </a:r>
            <a:r>
              <a:rPr lang="en-US" dirty="0"/>
              <a:t>Kumar</a:t>
            </a:r>
            <a:r>
              <a:rPr lang="el-GR" dirty="0"/>
              <a:t>, J. Kramer και M. Scheutz.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E298-79EC-4030-96CD-F4DEA4DB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Βιβλιογραφικη επισκοπηση ρομποτικων συστηματων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1834970-B06C-4500-87C8-F287C11EFA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412341"/>
              </p:ext>
            </p:extLst>
          </p:nvPr>
        </p:nvGraphicFramePr>
        <p:xfrm>
          <a:off x="685800" y="1870075"/>
          <a:ext cx="10841038" cy="392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37A235-78C7-4C1A-BD84-C8DB471A9FD7}"/>
              </a:ext>
            </a:extLst>
          </p:cNvPr>
          <p:cNvSpPr txBox="1"/>
          <p:nvPr/>
        </p:nvSpPr>
        <p:spPr>
          <a:xfrm>
            <a:off x="4324776" y="2272937"/>
            <a:ext cx="3562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u="sng" dirty="0"/>
              <a:t>Σημαντικοί ορισμοί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38604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E298-79EC-4030-96CD-F4DEA4DB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Βιβλιογραφικη επισκοπηση ρομποτικων συστηματων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A55A2F9-CBBC-462C-B2FA-89A96969A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8901" y="1530442"/>
            <a:ext cx="7074198" cy="5153388"/>
          </a:xfrm>
        </p:spPr>
      </p:pic>
    </p:spTree>
    <p:extLst>
      <p:ext uri="{BB962C8B-B14F-4D97-AF65-F5344CB8AC3E}">
        <p14:creationId xmlns:p14="http://schemas.microsoft.com/office/powerpoint/2010/main" val="215602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13B5-B9B6-48FF-97EE-D2357651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Βιβλιογραφικη επισκοπηση ρομποτικων συστηματων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9055E8-E082-4F49-8A0D-DF4ECBAE7194}"/>
              </a:ext>
            </a:extLst>
          </p:cNvPr>
          <p:cNvSpPr/>
          <p:nvPr/>
        </p:nvSpPr>
        <p:spPr>
          <a:xfrm>
            <a:off x="1428205" y="3282652"/>
            <a:ext cx="4058194" cy="15968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Simbad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43690D7-FEB3-472A-9FE8-92691CDD1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205" y="1729783"/>
            <a:ext cx="4058193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dirty="0"/>
              <a:t>Webots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FA55CC-48D9-4F59-83D8-AAEB4AE4F2F5}"/>
              </a:ext>
            </a:extLst>
          </p:cNvPr>
          <p:cNvSpPr/>
          <p:nvPr/>
        </p:nvSpPr>
        <p:spPr>
          <a:xfrm>
            <a:off x="1428204" y="4879543"/>
            <a:ext cx="4058194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USARSim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DF8E43-311D-455B-A294-DDA11BED7B86}"/>
              </a:ext>
            </a:extLst>
          </p:cNvPr>
          <p:cNvSpPr/>
          <p:nvPr/>
        </p:nvSpPr>
        <p:spPr>
          <a:xfrm>
            <a:off x="5486398" y="1722446"/>
            <a:ext cx="4058193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Microsoft Robotics Developer Studio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7C3ACC-7110-4A2D-85C1-2A3EC6964AB3}"/>
              </a:ext>
            </a:extLst>
          </p:cNvPr>
          <p:cNvSpPr/>
          <p:nvPr/>
        </p:nvSpPr>
        <p:spPr>
          <a:xfrm>
            <a:off x="5486397" y="3289989"/>
            <a:ext cx="4058194" cy="15968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Breve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A2696F-60D6-4669-9600-BBEC1946BB49}"/>
              </a:ext>
            </a:extLst>
          </p:cNvPr>
          <p:cNvSpPr/>
          <p:nvPr/>
        </p:nvSpPr>
        <p:spPr>
          <a:xfrm>
            <a:off x="5486398" y="4886881"/>
            <a:ext cx="4058193" cy="15675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FlightGear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13B5-B9B6-48FF-97EE-D2357651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Βιβλιογραφικη επισκοπηση ρομποτικων συστηματων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9055E8-E082-4F49-8A0D-DF4ECBAE7194}"/>
              </a:ext>
            </a:extLst>
          </p:cNvPr>
          <p:cNvSpPr/>
          <p:nvPr/>
        </p:nvSpPr>
        <p:spPr>
          <a:xfrm>
            <a:off x="1428205" y="3282652"/>
            <a:ext cx="4058194" cy="15968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Gazebo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43690D7-FEB3-472A-9FE8-92691CDD1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205" y="1729783"/>
            <a:ext cx="4058193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dirty="0"/>
              <a:t>MATLAB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FA55CC-48D9-4F59-83D8-AAEB4AE4F2F5}"/>
              </a:ext>
            </a:extLst>
          </p:cNvPr>
          <p:cNvSpPr/>
          <p:nvPr/>
        </p:nvSpPr>
        <p:spPr>
          <a:xfrm>
            <a:off x="1428204" y="4879543"/>
            <a:ext cx="4058194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Player</a:t>
            </a:r>
            <a:r>
              <a:rPr lang="el-GR" sz="4000" dirty="0"/>
              <a:t>/</a:t>
            </a:r>
            <a:r>
              <a:rPr lang="en-US" sz="4000" dirty="0"/>
              <a:t>Stage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DF8E43-311D-455B-A294-DDA11BED7B86}"/>
              </a:ext>
            </a:extLst>
          </p:cNvPr>
          <p:cNvSpPr/>
          <p:nvPr/>
        </p:nvSpPr>
        <p:spPr>
          <a:xfrm>
            <a:off x="5486398" y="1722446"/>
            <a:ext cx="4058193" cy="15675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UberSim</a:t>
            </a:r>
            <a:endParaRPr lang="en-US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7C3ACC-7110-4A2D-85C1-2A3EC6964AB3}"/>
              </a:ext>
            </a:extLst>
          </p:cNvPr>
          <p:cNvSpPr/>
          <p:nvPr/>
        </p:nvSpPr>
        <p:spPr>
          <a:xfrm>
            <a:off x="5486397" y="3289989"/>
            <a:ext cx="4058194" cy="15968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Actin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A2696F-60D6-4669-9600-BBEC1946BB49}"/>
              </a:ext>
            </a:extLst>
          </p:cNvPr>
          <p:cNvSpPr/>
          <p:nvPr/>
        </p:nvSpPr>
        <p:spPr>
          <a:xfrm>
            <a:off x="5486398" y="4886881"/>
            <a:ext cx="4058193" cy="15675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X-Plane</a:t>
            </a:r>
          </a:p>
        </p:txBody>
      </p:sp>
    </p:spTree>
    <p:extLst>
      <p:ext uri="{BB962C8B-B14F-4D97-AF65-F5344CB8AC3E}">
        <p14:creationId xmlns:p14="http://schemas.microsoft.com/office/powerpoint/2010/main" val="33950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F04D-E870-4EB8-8489-B108ADCA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Εφαρμογες Ρομποτικων ΠΡΟΣΟΜΟΙΩΤΩΝ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AE10F-25C5-4297-9820-439F064B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69600"/>
            <a:ext cx="10840914" cy="4165439"/>
          </a:xfrm>
        </p:spPr>
        <p:txBody>
          <a:bodyPr>
            <a:normAutofit/>
          </a:bodyPr>
          <a:lstStyle/>
          <a:p>
            <a:r>
              <a:rPr lang="el-GR" dirty="0"/>
              <a:t>Η χρήση της προσομοίωσης έχει γίνει ευρέως χρησιμοποιούμενη από πολλούς τομείς, όπως την εκπαίδευση, την πληροφορική, την γεωργία και την υγεία.</a:t>
            </a:r>
          </a:p>
          <a:p>
            <a:endParaRPr lang="el-GR" dirty="0"/>
          </a:p>
          <a:p>
            <a:r>
              <a:rPr lang="el-GR" dirty="0"/>
              <a:t>Στον 3</a:t>
            </a:r>
            <a:r>
              <a:rPr lang="en-US" baseline="30000" dirty="0" err="1"/>
              <a:t>rd</a:t>
            </a:r>
            <a:r>
              <a:rPr lang="en-US" dirty="0"/>
              <a:t> Aegean Robotics Competition 2019, </a:t>
            </a:r>
            <a:r>
              <a:rPr lang="el-GR" dirty="0"/>
              <a:t>υπήρχε δοκιμασία με όνομα </a:t>
            </a:r>
            <a:r>
              <a:rPr lang="en-US" dirty="0"/>
              <a:t>Program-A-Robot 2019 </a:t>
            </a:r>
            <a:r>
              <a:rPr lang="el-GR" dirty="0"/>
              <a:t>που χρησιμοποιούσε τον ρομποτικό προσομοιωτή </a:t>
            </a:r>
            <a:r>
              <a:rPr lang="en-US" dirty="0"/>
              <a:t>Gazebo.</a:t>
            </a:r>
          </a:p>
          <a:p>
            <a:endParaRPr lang="en-US" dirty="0"/>
          </a:p>
          <a:p>
            <a:r>
              <a:rPr lang="el-GR" dirty="0"/>
              <a:t>Πολλοί είναι οι ρομποτικοί προσομοιωτές και πλατφόρμες που έχουν υλοποιηθεί με κύριο σκοπό την εκπαίδευση.</a:t>
            </a:r>
          </a:p>
          <a:p>
            <a:endParaRPr lang="el-GR" dirty="0"/>
          </a:p>
          <a:p>
            <a:r>
              <a:rPr lang="el-GR" dirty="0"/>
              <a:t>Τα πορίσματα των αλγοριθμικών προσεγγίσεων που προκύπτουν από ερευνητές είναι πολύ σημαντικά στην αντιμετώπιση διάφορων προβλημάτων σε επιστημονικούς τομείς.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9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amous Event in History1_SL - v5" id="{284944C2-C2AF-4667-AB2E-4D3637ED9281}" vid="{988B80DA-62E6-4C7D-AEDD-0930345542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3E21D3-7788-4819-8437-C5C4B0C5D46D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b0879af-3eba-417a-a55a-ffe6dcd6ca77"/>
    <ds:schemaRef ds:uri="http://purl.org/dc/terms/"/>
    <ds:schemaRef ds:uri="6dc4bcd6-49db-4c07-9060-8acfc67cef9f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BF972C-B81A-46A3-BFB2-A01F0B5DBC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3CD11F-9FDB-4628-B708-63BFB2D68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Famous event in history presentation</Template>
  <TotalTime>0</TotalTime>
  <Words>613</Words>
  <Application>Microsoft Office PowerPoint</Application>
  <PresentationFormat>Widescreen</PresentationFormat>
  <Paragraphs>185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Celestial</vt:lpstr>
      <vt:lpstr>ΠΑΡΟΥΣΙΑΣΗ ΔΙΠΛΩΜΑΤΙΚΗΣ ΕΡΓΑΣΙΑΣ ΜΕ ΤΙΤΛΟ: «ΜΕΛΕΤΗ ΚΑΙ ΣΥΓΚΡΙΣΗ ΡΟΜΠΟΤΙΚΩΝ ΠΡΟΣΟΜΟΙΩΤΩΝ»</vt:lpstr>
      <vt:lpstr>ΠΕΡΙΕΧΟΜΕΝΑ</vt:lpstr>
      <vt:lpstr>εισαγωγη</vt:lpstr>
      <vt:lpstr>Εισαγωγη</vt:lpstr>
      <vt:lpstr>Βιβλιογραφικη επισκοπηση ρομποτικων συστηματων</vt:lpstr>
      <vt:lpstr>Βιβλιογραφικη επισκοπηση ρομποτικων συστηματων</vt:lpstr>
      <vt:lpstr>Βιβλιογραφικη επισκοπηση ρομποτικων συστηματων</vt:lpstr>
      <vt:lpstr>Βιβλιογραφικη επισκοπηση ρομποτικων συστηματων</vt:lpstr>
      <vt:lpstr>Εφαρμογες Ρομποτικων ΠΡΟΣΟΜΟΙΩΤΩΝ</vt:lpstr>
      <vt:lpstr>ΑΞΙΟΛΟΓΗΣΗ ΡΟΜΠΟΤΙΚΩΝ ΠΡΟΣΟΜΟΙΩΤΩΝ ΚΑΙ ΠΑΡΟΥΣΙΑΣΗ ΑΠΟΤΕΛΕΣΜΑΤΩΝ</vt:lpstr>
      <vt:lpstr>ΑΞΙΟΛΟΓΗΣΗ ΡΟΜΠΟΤΙΚΩΝ ΠΡΟΣΟΜΟΙΩΤΩΝ ΚΑΙ ΠΑΡΟΥΣΙΑΣΗ ΑΠΟΤΕΛΕΣΜΑΤΩΝ</vt:lpstr>
      <vt:lpstr>ΣΥΜΠΕΡΑΣΜΑΤΑ ΚΑΙ ΠΡΟΤΑΣΕΙΣ</vt:lpstr>
      <vt:lpstr>ΒΙΒΛΙΟΓΡΑΦΙΑ</vt:lpstr>
      <vt:lpstr>ΒΙΒΛΙΟΓΡΑΦΙΑ</vt:lpstr>
      <vt:lpstr>ΕΥΧΑΡΙΣΤω ΓΙΑ ΤΗΝ ΠΡΟΣΟΧΗ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2018-11-02T17:31:06Z</dcterms:created>
  <dcterms:modified xsi:type="dcterms:W3CDTF">2019-06-06T00:22:01Z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