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85" r:id="rId4"/>
    <p:sldId id="264" r:id="rId5"/>
    <p:sldId id="284" r:id="rId6"/>
    <p:sldId id="258" r:id="rId7"/>
    <p:sldId id="267" r:id="rId8"/>
    <p:sldId id="279" r:id="rId9"/>
    <p:sldId id="269" r:id="rId10"/>
    <p:sldId id="270" r:id="rId11"/>
    <p:sldId id="259" r:id="rId12"/>
    <p:sldId id="272" r:id="rId13"/>
    <p:sldId id="266" r:id="rId14"/>
    <p:sldId id="274" r:id="rId15"/>
    <p:sldId id="271" r:id="rId16"/>
    <p:sldId id="281" r:id="rId17"/>
    <p:sldId id="282" r:id="rId18"/>
    <p:sldId id="277" r:id="rId19"/>
    <p:sldId id="286" r:id="rId20"/>
    <p:sldId id="278" r:id="rId21"/>
    <p:sldId id="280" r:id="rId22"/>
    <p:sldId id="288" r:id="rId23"/>
    <p:sldId id="289" r:id="rId24"/>
    <p:sldId id="273" r:id="rId25"/>
    <p:sldId id="268" r:id="rId26"/>
    <p:sldId id="261" r:id="rId27"/>
    <p:sldId id="262" r:id="rId28"/>
    <p:sldId id="287" r:id="rId29"/>
  </p:sldIdLst>
  <p:sldSz cx="12192000" cy="6858000"/>
  <p:notesSz cx="6858000" cy="21526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sos Anastasiadis" initials="TA" lastIdx="1" clrIdx="0">
    <p:extLst>
      <p:ext uri="{19B8F6BF-5375-455C-9EA6-DF929625EA0E}">
        <p15:presenceInfo xmlns:p15="http://schemas.microsoft.com/office/powerpoint/2012/main" userId="4cf6debe5400727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4E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7FF680-77F6-4BE9-BB64-DDE38B1D73B5}" v="147" dt="2019-05-24T15:12:01.2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519" autoAdjust="0"/>
    <p:restoredTop sz="74574" autoAdjust="0"/>
  </p:normalViewPr>
  <p:slideViewPr>
    <p:cSldViewPr snapToGrid="0">
      <p:cViewPr varScale="1">
        <p:scale>
          <a:sx n="54" d="100"/>
          <a:sy n="54" d="100"/>
        </p:scale>
        <p:origin x="90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8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A6EA53-C5DD-4364-9003-F31A34629BE4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C9A91B-1AD6-43D8-9CC7-870901B02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C9A91B-1AD6-43D8-9CC7-870901B026B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500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l-GR" sz="1200" dirty="0"/>
              <a:t>Τι είναι αλληλεπίδραση </a:t>
            </a:r>
          </a:p>
          <a:p>
            <a:pPr marL="228600" indent="-228600">
              <a:buFont typeface="+mj-lt"/>
              <a:buAutoNum type="arabicPeriod"/>
            </a:pPr>
            <a:r>
              <a:rPr lang="el-GR" sz="1200" dirty="0"/>
              <a:t>Τι μορφή αλληλεπίδρασης θέλουμε </a:t>
            </a:r>
          </a:p>
          <a:p>
            <a:pPr marL="228600" indent="-228600">
              <a:buFont typeface="+mj-lt"/>
              <a:buAutoNum type="arabicPeriod"/>
            </a:pPr>
            <a:r>
              <a:rPr lang="el-GR" sz="1200" dirty="0"/>
              <a:t>Τι είναι  ένα </a:t>
            </a:r>
            <a:r>
              <a:rPr lang="en-US" sz="1200" dirty="0"/>
              <a:t>Chatbot</a:t>
            </a:r>
          </a:p>
          <a:p>
            <a:pPr marL="228600" indent="-228600">
              <a:buFont typeface="+mj-lt"/>
              <a:buAutoNum type="arabicPeriod"/>
            </a:pPr>
            <a:r>
              <a:rPr lang="el-GR" sz="1200" dirty="0"/>
              <a:t>Γιατί το χρειαζόμαστε;</a:t>
            </a:r>
            <a:r>
              <a:rPr lang="en-US" sz="1200" dirty="0"/>
              <a:t> </a:t>
            </a:r>
            <a:r>
              <a:rPr lang="en-US" sz="1200" dirty="0" err="1"/>
              <a:t>gia</a:t>
            </a:r>
            <a:r>
              <a:rPr lang="en-US" sz="1200" dirty="0"/>
              <a:t> </a:t>
            </a:r>
            <a:r>
              <a:rPr lang="en-US" sz="1200" dirty="0" err="1"/>
              <a:t>na</a:t>
            </a:r>
            <a:r>
              <a:rPr lang="en-US" sz="1200" dirty="0"/>
              <a:t> </a:t>
            </a:r>
            <a:r>
              <a:rPr lang="en-US" sz="1200" dirty="0" err="1"/>
              <a:t>paroume</a:t>
            </a:r>
            <a:r>
              <a:rPr lang="en-US" sz="1200" dirty="0"/>
              <a:t> kana </a:t>
            </a:r>
            <a:r>
              <a:rPr lang="en-US" sz="1200" dirty="0" err="1"/>
              <a:t>ptuxio</a:t>
            </a: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C9A91B-1AD6-43D8-9CC7-870901B026B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3883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C9A91B-1AD6-43D8-9CC7-870901B026B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1946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Για να μπορέσουμε να δημιουργήσουμε το τμήμα αλληλεπίδρασης με τον χρήστη θα πρέπει να υπάρχουν δεδομένα σχετικά με τα εκθέματα του μουσείου.</a:t>
            </a:r>
          </a:p>
          <a:p>
            <a:r>
              <a:rPr lang="el-GR" dirty="0"/>
              <a:t>Οι πληροφορίες που είχαμε στην διάθεσή μας ήταν κείμενο, το οποίο κατηγοριοποιήσαμε σε 3 βασικές κατηγορίες ανάλογα με την πληροφορία που περιέγραφε για κάθε έκθεμα.</a:t>
            </a:r>
          </a:p>
          <a:p>
            <a:r>
              <a:rPr lang="el-GR" dirty="0"/>
              <a:t>Με αυτόν τον τρόπο στοχεύσαμε στην δημιουργία ενός τμήματος κατανόησης της πρόθεσης μιας ερώτησης από τον επισκέπτη ώστε να προσδιοριστεί τόσο το έκθεμα στο οποίο αναφέρετε η ερώτηση αλλά και στην κατηγορία πληροφορίας η οποία δίνει απάντηση στην απορία του.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C9A91B-1AD6-43D8-9CC7-870901B026B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5573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Trait (previously known as </a:t>
            </a:r>
            <a:r>
              <a:rPr lang="en-US" dirty="0" err="1"/>
              <a:t>Spanless</a:t>
            </a:r>
            <a:r>
              <a:rPr lang="en-US" dirty="0"/>
              <a:t>)</a:t>
            </a:r>
            <a:endParaRPr lang="el-GR" dirty="0"/>
          </a:p>
          <a:p>
            <a:r>
              <a:rPr lang="en-US" dirty="0" err="1"/>
              <a:t>Ότ</a:t>
            </a:r>
            <a:r>
              <a:rPr lang="en-US" dirty="0"/>
              <a:t>αν η τιμή της οντότητας δεν συνάγεται από μια λέξη-κλειδί ή μια συγκεκριμένη φράση στην πρόταση.</a:t>
            </a:r>
          </a:p>
          <a:p>
            <a:r>
              <a:rPr lang="en-US" dirty="0" err="1"/>
              <a:t>Δεν</a:t>
            </a:r>
            <a:r>
              <a:rPr lang="en-US" dirty="0"/>
              <a:t> υπ</a:t>
            </a:r>
            <a:r>
              <a:rPr lang="en-US" dirty="0" err="1"/>
              <a:t>άρχει</a:t>
            </a:r>
            <a:r>
              <a:rPr lang="en-US" dirty="0"/>
              <a:t> π</a:t>
            </a:r>
            <a:r>
              <a:rPr lang="en-US" dirty="0" err="1"/>
              <a:t>ροφ</a:t>
            </a:r>
            <a:r>
              <a:rPr lang="en-US" dirty="0"/>
              <a:t>ανής συσχέτιση μεταξύ ορισμένων λέξεων στην πρόταση και της αξίας της οντότητας,</a:t>
            </a:r>
          </a:p>
          <a:p>
            <a:r>
              <a:rPr lang="en-US" dirty="0"/>
              <a:t>α</a:t>
            </a:r>
            <a:r>
              <a:rPr lang="en-US" dirty="0" err="1"/>
              <a:t>λλά</a:t>
            </a:r>
            <a:r>
              <a:rPr lang="en-US" dirty="0"/>
              <a:t> </a:t>
            </a:r>
            <a:r>
              <a:rPr lang="en-US" dirty="0" err="1"/>
              <a:t>μάλλον</a:t>
            </a:r>
            <a:r>
              <a:rPr lang="en-US" dirty="0"/>
              <a:t> </a:t>
            </a:r>
            <a:r>
              <a:rPr lang="en-US" dirty="0" err="1"/>
              <a:t>χρειάζεστε</a:t>
            </a:r>
            <a:r>
              <a:rPr lang="en-US" dirty="0"/>
              <a:t> </a:t>
            </a:r>
            <a:r>
              <a:rPr lang="en-US" dirty="0" err="1"/>
              <a:t>την</a:t>
            </a:r>
            <a:r>
              <a:rPr lang="en-US" dirty="0"/>
              <a:t> π</a:t>
            </a:r>
            <a:r>
              <a:rPr lang="en-US" dirty="0" err="1"/>
              <a:t>ρότ</a:t>
            </a:r>
            <a:r>
              <a:rPr lang="en-US" dirty="0"/>
              <a:t>αση ως σύνολο για να καθορίσετε την αξία.</a:t>
            </a:r>
            <a:endParaRPr lang="en-US" dirty="0">
              <a:cs typeface="Calibri"/>
            </a:endParaRPr>
          </a:p>
          <a:p>
            <a:r>
              <a:rPr lang="en-US" dirty="0"/>
              <a:t>Free Text</a:t>
            </a:r>
          </a:p>
          <a:p>
            <a:r>
              <a:rPr lang="en-US" dirty="0" err="1"/>
              <a:t>Ότ</a:t>
            </a:r>
            <a:r>
              <a:rPr lang="en-US" dirty="0"/>
              <a:t>αν χρειάζεται να εξαγάγετε ένα υποσύνολο του μηνύματος και αυτό το υποσύνολο δεν ανήκει σε μια προκαθορισμένη λίστα πιθανών τιμών.</a:t>
            </a:r>
          </a:p>
          <a:p>
            <a:r>
              <a:rPr lang="en-US" dirty="0"/>
              <a:t>Keywords</a:t>
            </a:r>
          </a:p>
          <a:p>
            <a:r>
              <a:rPr lang="en-US" dirty="0" err="1"/>
              <a:t>Ότ</a:t>
            </a:r>
            <a:r>
              <a:rPr lang="en-US" dirty="0"/>
              <a:t>αν η τιμή της οντότητας ανήκει σε έναν προκαθορισμένο κατάλογο και χρειάζεστε μόνο υποσύνολο αντιστοίχισης για να το αναζητήσετε στην πρόταση.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C9A91B-1AD6-43D8-9CC7-870901B026B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4232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C9A91B-1AD6-43D8-9CC7-870901B026B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3740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C9A91B-1AD6-43D8-9CC7-870901B026B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0513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C9A91B-1AD6-43D8-9CC7-870901B026B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5768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C9A91B-1AD6-43D8-9CC7-870901B026B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7885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C9A91B-1AD6-43D8-9CC7-870901B026B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3440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C9A91B-1AD6-43D8-9CC7-870901B026B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846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C9A91B-1AD6-43D8-9CC7-870901B026B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6227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C9A91B-1AD6-43D8-9CC7-870901B026B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6753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C9A91B-1AD6-43D8-9CC7-870901B026B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2995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C9A91B-1AD6-43D8-9CC7-870901B026B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2045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C9A91B-1AD6-43D8-9CC7-870901B026B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0853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Που βάλαμε το </a:t>
            </a:r>
            <a:r>
              <a:rPr lang="en-US" dirty="0"/>
              <a:t>IMU</a:t>
            </a:r>
            <a:endParaRPr lang="el-G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Γιατί το βάλαμε εκεί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Που μπήκε ο </a:t>
            </a:r>
            <a:r>
              <a:rPr lang="en-US" dirty="0"/>
              <a:t>Ultrasonic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Μας κάνει ο ένας ή μπορούμε περισσότερους και γιατί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C9A91B-1AD6-43D8-9CC7-870901B026B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5901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Κάθε </a:t>
            </a:r>
            <a:r>
              <a:rPr lang="el-GR" dirty="0" err="1"/>
              <a:t>ποτε</a:t>
            </a:r>
            <a:r>
              <a:rPr lang="el-GR"/>
              <a:t> (frame)</a:t>
            </a: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err="1"/>
              <a:t>Ποσο</a:t>
            </a:r>
            <a:r>
              <a:rPr lang="el-GR" dirty="0"/>
              <a:t> </a:t>
            </a:r>
            <a:r>
              <a:rPr lang="el-GR" dirty="0" err="1"/>
              <a:t>ποσοστο</a:t>
            </a:r>
            <a:r>
              <a:rPr lang="el-GR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Τι </a:t>
            </a:r>
            <a:r>
              <a:rPr lang="el-GR" dirty="0" err="1"/>
              <a:t>κανουμε</a:t>
            </a:r>
            <a:r>
              <a:rPr lang="el-GR" dirty="0"/>
              <a:t> με τους </a:t>
            </a:r>
            <a:r>
              <a:rPr lang="el-GR" dirty="0" err="1"/>
              <a:t>κραδασμους</a:t>
            </a:r>
            <a:r>
              <a:rPr lang="el-GR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C9A91B-1AD6-43D8-9CC7-870901B026B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1921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C9A91B-1AD6-43D8-9CC7-870901B026B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978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C9A91B-1AD6-43D8-9CC7-870901B026B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883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E73B5F8-EED8-4CD9-A3B6-BD0008183D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BC087E69-6071-4C47-8160-597CC4CB92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5D803F1-AAC0-493B-A9C4-5E9726CAD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E03F4-F966-426D-8672-EB87BF04ACFE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1D9D33B-C6BF-4A49-87B6-801AD1980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7D4FDBD-BEF8-4EF5-AF73-CC21F659D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C0EE9-E440-46D3-AA48-E0A29A64F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741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69CF075-D833-4FF5-A366-9CF4EA47B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6D5B374A-A1D7-4587-AE77-27D82A1394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79AD495-C888-4B45-8D99-D89F56950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E03F4-F966-426D-8672-EB87BF04ACFE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6F8C028-EB36-4A91-A11F-074791FB7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5757EE9D-89D9-4128-9C4C-22B9648CA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C0EE9-E440-46D3-AA48-E0A29A64F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673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F30D530E-736A-4566-BBFA-835EA392E8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887788EC-38A9-49FD-953E-3978774745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365ED24-9455-4366-B5BD-25EE151E3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E03F4-F966-426D-8672-EB87BF04ACFE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1CA9A22-9A02-4655-86F5-60312F914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EAC68BF-3145-4DA8-AD4F-C0470CC1B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C0EE9-E440-46D3-AA48-E0A29A64F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850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079FC48-ED8C-40FD-8F3C-F275A9D14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40C1944-1651-44A3-ABA9-22DD447ED0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F711A17-B340-4A25-A4A0-BB454E486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E03F4-F966-426D-8672-EB87BF04ACFE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6C3D0F2-885C-4994-A52A-026BF414F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4E73391-74D4-416C-99BC-97247BEE7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C0EE9-E440-46D3-AA48-E0A29A64F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654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9792473-C00E-477B-9E8A-E9DA8CDF7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1B98938B-E47E-448C-9FA4-7A786C4829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000355B-3302-41F1-B530-F950678E0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E03F4-F966-426D-8672-EB87BF04ACFE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3194EB7-E09D-4FA9-9985-F96C25A55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2D4DCB2-3BAB-41FE-8217-D174E5457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C0EE9-E440-46D3-AA48-E0A29A64F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913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F31AAB3-5DFE-4211-9DFD-3994E4BEA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243E66C-CF07-4BF5-917A-3B0F5D0F9F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69FE3273-DC2E-4D44-AD78-ACA2F2856B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2B913E4C-D3B3-45C0-BC29-496C052F1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E03F4-F966-426D-8672-EB87BF04ACFE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FA51E466-2C1F-4800-92D2-5E3C9E2AF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FFCB06B2-FC1F-4D1C-84AA-06D5D185C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C0EE9-E440-46D3-AA48-E0A29A64F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005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E0814E9-D3CD-4DD9-984D-A769A461D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57D5C666-5585-4BD0-8CAB-6BD70C83D6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A3FFB209-A283-4264-831F-FA8AB43279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8C9A78AA-150D-439A-BDB0-6526CEF689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B6115780-F033-4B9B-931D-66B2EB331D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B16B625A-4775-4058-8565-13363E2F0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E03F4-F966-426D-8672-EB87BF04ACFE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95AE5096-A1CB-4ED9-A084-A0E90F055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0794BA76-CD4B-49ED-A1D0-D1F604B5E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C0EE9-E440-46D3-AA48-E0A29A64F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912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D83FA08-3CFD-44A9-840A-775969412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F789077B-A4E4-4043-9E8C-66E86EA24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E03F4-F966-426D-8672-EB87BF04ACFE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4B619893-E262-451E-8EB0-5FB1EB63F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F2A480C8-E027-44CA-AC20-8E4AEA2B9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C0EE9-E440-46D3-AA48-E0A29A64F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159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EB4AA5B5-1D0F-4130-8021-89470C83A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E03F4-F966-426D-8672-EB87BF04ACFE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AA164AAF-5B9B-4C61-8ABC-BE93FE137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5D22BDC0-C11D-4838-9AB7-A8DC8F91D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C0EE9-E440-46D3-AA48-E0A29A64F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364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A97F144-ED25-4312-99ED-E64882692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D649BEA-E94F-4728-96D4-75E9175464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B1A987B9-2360-483B-8C0E-BB4E90D7BE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FA42B56B-E543-4B77-8898-581EA178D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E03F4-F966-426D-8672-EB87BF04ACFE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0C7BBC5B-937A-4D0F-A896-4C33D2A0D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75085199-090F-4299-A98E-C0A778B52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C0EE9-E440-46D3-AA48-E0A29A64F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106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2B50CB1-3FCE-4498-A328-EA8BC7C55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8CD6921D-C9E9-4BE5-9CC7-D725A12AA0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9F823802-DCC5-41E4-9148-9698BDECE7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820F32E4-CB41-4145-A837-6BE7D71F9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E03F4-F966-426D-8672-EB87BF04ACFE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0130D0E3-677F-4B76-BB8B-49CFB19D1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3105A1B1-F6B7-4ECA-A8F1-DFEB272F4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C0EE9-E440-46D3-AA48-E0A29A64F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364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FC601B3C-8DCF-4A71-9B2B-FA6F3BBC2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AC004B19-549B-4E19-A473-B448765818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EF94BAA-C7BA-4484-B542-B4A77FABE3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E03F4-F966-426D-8672-EB87BF04ACFE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ECB56EB-5B15-4AC9-8B99-FCDA2DD281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5BD7900-49E0-4235-9102-E4CABB4A7E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1C0EE9-E440-46D3-AA48-E0A29A64F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195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21">
            <a:extLst>
              <a:ext uri="{FF2B5EF4-FFF2-40B4-BE49-F238E27FC236}">
                <a16:creationId xmlns:a16="http://schemas.microsoft.com/office/drawing/2014/main" id="{029DE7B6-DC7C-4BA1-B406-EDDA0C0A3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-2"/>
            <a:ext cx="7537704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Τίτλος 8">
            <a:extLst>
              <a:ext uri="{FF2B5EF4-FFF2-40B4-BE49-F238E27FC236}">
                <a16:creationId xmlns:a16="http://schemas.microsoft.com/office/drawing/2014/main" id="{71B5952F-3ED8-4FC2-B0ED-9C3140B61F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36233" y="1077471"/>
            <a:ext cx="7173830" cy="2663407"/>
          </a:xfrm>
        </p:spPr>
        <p:txBody>
          <a:bodyPr>
            <a:normAutofit fontScale="90000"/>
          </a:bodyPr>
          <a:lstStyle/>
          <a:p>
            <a:pPr algn="l"/>
            <a:r>
              <a:rPr lang="el-GR" sz="5400">
                <a:solidFill>
                  <a:srgbClr val="FFFFFF"/>
                </a:solidFill>
              </a:rPr>
              <a:t>Σύστημα ξενάγησης δυναμικού χώρου με χρήση ανθρωποειδούς ρομπότ</a:t>
            </a:r>
            <a:endParaRPr lang="en-US" sz="5400">
              <a:solidFill>
                <a:srgbClr val="FFFFFF"/>
              </a:solidFill>
            </a:endParaRP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1C81F9CE-9B16-4DA5-8293-7A14696D4C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9620" y="4106004"/>
            <a:ext cx="5478380" cy="1860883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l-GR" dirty="0">
                <a:solidFill>
                  <a:srgbClr val="FFFFFF"/>
                </a:solidFill>
              </a:rPr>
              <a:t>Αναστασιάδης Αναστάσιος </a:t>
            </a:r>
            <a:r>
              <a:rPr lang="en-US" dirty="0">
                <a:solidFill>
                  <a:srgbClr val="FFFFFF"/>
                </a:solidFill>
              </a:rPr>
              <a:t>icsd13005</a:t>
            </a:r>
            <a:endParaRPr lang="el-GR" dirty="0">
              <a:solidFill>
                <a:srgbClr val="FFFFFF"/>
              </a:solidFill>
            </a:endParaRPr>
          </a:p>
          <a:p>
            <a:pPr algn="l"/>
            <a:r>
              <a:rPr lang="el-GR" dirty="0">
                <a:solidFill>
                  <a:srgbClr val="FFFFFF"/>
                </a:solidFill>
              </a:rPr>
              <a:t>Μουρατίδης Ανάργυρος </a:t>
            </a:r>
            <a:r>
              <a:rPr lang="en-US" dirty="0">
                <a:solidFill>
                  <a:srgbClr val="FFFFFF"/>
                </a:solidFill>
              </a:rPr>
              <a:t>icsd13116</a:t>
            </a:r>
          </a:p>
          <a:p>
            <a:pPr algn="l"/>
            <a:endParaRPr lang="en-US" dirty="0">
              <a:solidFill>
                <a:srgbClr val="FFFFFF"/>
              </a:solidFill>
            </a:endParaRPr>
          </a:p>
          <a:p>
            <a:pPr algn="l"/>
            <a:r>
              <a:rPr lang="el-GR" dirty="0">
                <a:solidFill>
                  <a:schemeClr val="bg1"/>
                </a:solidFill>
              </a:rPr>
              <a:t>Επιβλέπων καθηγήτρια : Καβαλλιεράτου Εργίνα</a:t>
            </a:r>
            <a:endParaRPr lang="en-US" dirty="0">
              <a:solidFill>
                <a:schemeClr val="bg1"/>
              </a:solidFill>
            </a:endParaRPr>
          </a:p>
          <a:p>
            <a:pPr algn="l"/>
            <a:endParaRPr lang="en-US" dirty="0">
              <a:solidFill>
                <a:srgbClr val="FFFFFF"/>
              </a:solidFill>
            </a:endParaRPr>
          </a:p>
          <a:p>
            <a:pPr algn="l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E4F4368F-209A-474A-8302-AC617A5BB4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45" y="618543"/>
            <a:ext cx="3499010" cy="3487461"/>
          </a:xfrm>
          <a:prstGeom prst="rect">
            <a:avLst/>
          </a:prstGeom>
        </p:spPr>
      </p:pic>
      <p:sp>
        <p:nvSpPr>
          <p:cNvPr id="18" name="Ορθογώνιο 17">
            <a:extLst>
              <a:ext uri="{FF2B5EF4-FFF2-40B4-BE49-F238E27FC236}">
                <a16:creationId xmlns:a16="http://schemas.microsoft.com/office/drawing/2014/main" id="{6691267B-8770-4074-97B2-C246028CCEAB}"/>
              </a:ext>
            </a:extLst>
          </p:cNvPr>
          <p:cNvSpPr/>
          <p:nvPr/>
        </p:nvSpPr>
        <p:spPr>
          <a:xfrm>
            <a:off x="601945" y="4416825"/>
            <a:ext cx="6127350" cy="17652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300"/>
              </a:spcAft>
            </a:pPr>
            <a:r>
              <a:rPr lang="el-GR" sz="2800"/>
              <a:t>Πανεπιστήμιο Αιγαίου</a:t>
            </a:r>
            <a:endParaRPr lang="en-US" sz="2800">
              <a:effectLst/>
            </a:endParaRPr>
          </a:p>
          <a:p>
            <a:pPr>
              <a:lnSpc>
                <a:spcPct val="115000"/>
              </a:lnSpc>
            </a:pPr>
            <a:r>
              <a:rPr lang="el-GR"/>
              <a:t>Πολυτεχνική Σχολή</a:t>
            </a:r>
          </a:p>
          <a:p>
            <a:pPr>
              <a:lnSpc>
                <a:spcPct val="115000"/>
              </a:lnSpc>
            </a:pPr>
            <a:r>
              <a:rPr lang="el-GR"/>
              <a:t>Τμήμα Μηχανικών Πληροφοριακών &amp;</a:t>
            </a:r>
          </a:p>
          <a:p>
            <a:pPr>
              <a:lnSpc>
                <a:spcPct val="115000"/>
              </a:lnSpc>
            </a:pPr>
            <a:r>
              <a:rPr lang="el-GR"/>
              <a:t>Επικοινωνιακών Συστημάτων</a:t>
            </a:r>
          </a:p>
          <a:p>
            <a:pPr>
              <a:lnSpc>
                <a:spcPct val="115000"/>
              </a:lnSpc>
            </a:pPr>
            <a:endParaRPr lang="en-US" sz="110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98652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9D5FE10-52E4-413E-A358-C05C191BE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el-GR" dirty="0"/>
              <a:t>Αναγνώριση εκθεμάτων 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284E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004C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90F05724-EB49-4B35-B0A4-403485E77A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" r="4065" b="6"/>
          <a:stretch/>
        </p:blipFill>
        <p:spPr>
          <a:xfrm>
            <a:off x="9435519" y="2857501"/>
            <a:ext cx="1099933" cy="1142998"/>
          </a:xfrm>
          <a:prstGeom prst="rect">
            <a:avLst/>
          </a:prstGeom>
        </p:spPr>
      </p:pic>
      <p:pic>
        <p:nvPicPr>
          <p:cNvPr id="8" name="image23.png">
            <a:extLst>
              <a:ext uri="{FF2B5EF4-FFF2-40B4-BE49-F238E27FC236}">
                <a16:creationId xmlns:a16="http://schemas.microsoft.com/office/drawing/2014/main" id="{D1EDEBB3-B367-4780-AD40-81AD7192B5A6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925926" y="1874206"/>
            <a:ext cx="7250334" cy="435623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112653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9D5FE10-52E4-413E-A358-C05C191BE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el-GR" dirty="0"/>
              <a:t>Αλληλεπίδραση με τον χρήστη</a:t>
            </a:r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4E751BE-0B32-4535-8581-65EA06BF0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427" y="2095578"/>
            <a:ext cx="7778971" cy="345061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b="1" dirty="0"/>
              <a:t>Chatbot:</a:t>
            </a:r>
            <a:r>
              <a:rPr lang="en-US" sz="2400" dirty="0"/>
              <a:t> </a:t>
            </a:r>
            <a:r>
              <a:rPr lang="el-GR" sz="2400" dirty="0"/>
              <a:t>Ένα σύστημα το οποίο έχει την δυνατότητα δημιουργίας διαλόγου με γραπτό αλλά και προφορικό λόγο. Το σύστημα συνδυάζει διάφορες υπηρεσίες και τεχνικές αναγνώρισης και κατανόησης φυσικής γλώσσας.</a:t>
            </a:r>
            <a:endParaRPr lang="en-US" sz="24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284E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004C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90F05724-EB49-4B35-B0A4-403485E77A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" r="4065" b="6"/>
          <a:stretch/>
        </p:blipFill>
        <p:spPr>
          <a:xfrm>
            <a:off x="9435519" y="2857501"/>
            <a:ext cx="1099933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0714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9D5FE10-52E4-413E-A358-C05C191BE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el-GR" dirty="0"/>
              <a:t>Αλληλεπίδραση με τον χρήστη</a:t>
            </a:r>
            <a:br>
              <a:rPr lang="el-GR" dirty="0"/>
            </a:br>
            <a:r>
              <a:rPr lang="el-GR" dirty="0"/>
              <a:t>Κατανόηση Ομιλίας</a:t>
            </a:r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4E751BE-0B32-4535-8581-65EA06BF0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154" y="3849908"/>
            <a:ext cx="7857565" cy="2550892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l-GR" sz="2400" dirty="0"/>
              <a:t>Κανένα σύστημα αναγνώρισης ομιλίας δεν έχει 100% ακρίβεια:</a:t>
            </a:r>
          </a:p>
          <a:p>
            <a:r>
              <a:rPr lang="el-GR" sz="2400" dirty="0"/>
              <a:t>Μικρή αναλογία πληροφορίας θορύβου</a:t>
            </a:r>
          </a:p>
          <a:p>
            <a:r>
              <a:rPr lang="el-GR" sz="2400" dirty="0"/>
              <a:t>Επικαλυπτόμενη ομιλία</a:t>
            </a:r>
          </a:p>
          <a:p>
            <a:r>
              <a:rPr lang="el-GR" sz="2400" dirty="0"/>
              <a:t>Εντατική χρήση της ισχύος του υπολογιστή</a:t>
            </a:r>
          </a:p>
          <a:p>
            <a:r>
              <a:rPr lang="el-GR" sz="2400" dirty="0"/>
              <a:t>Ομόηχες λέξεις</a:t>
            </a:r>
            <a:endParaRPr lang="en-US" sz="24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284E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004C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90F05724-EB49-4B35-B0A4-403485E77A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" r="4065" b="6"/>
          <a:stretch/>
        </p:blipFill>
        <p:spPr>
          <a:xfrm>
            <a:off x="9435519" y="2857501"/>
            <a:ext cx="1099933" cy="1142998"/>
          </a:xfrm>
          <a:prstGeom prst="rect">
            <a:avLst/>
          </a:prstGeom>
        </p:spPr>
      </p:pic>
      <p:sp>
        <p:nvSpPr>
          <p:cNvPr id="7" name="Θέση περιεχομένου 2">
            <a:extLst>
              <a:ext uri="{FF2B5EF4-FFF2-40B4-BE49-F238E27FC236}">
                <a16:creationId xmlns:a16="http://schemas.microsoft.com/office/drawing/2014/main" id="{54A95C8D-064E-4338-BD29-0ED5EA6E4F90}"/>
              </a:ext>
            </a:extLst>
          </p:cNvPr>
          <p:cNvSpPr txBox="1">
            <a:spLocks/>
          </p:cNvSpPr>
          <p:nvPr/>
        </p:nvSpPr>
        <p:spPr>
          <a:xfrm>
            <a:off x="753035" y="2092236"/>
            <a:ext cx="7857565" cy="1618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l-GR" sz="2400" dirty="0"/>
              <a:t>Συστήματα αναγνώρισης ομιλίας:</a:t>
            </a:r>
          </a:p>
          <a:p>
            <a:r>
              <a:rPr lang="el-GR" sz="2400" dirty="0"/>
              <a:t>Συνεχή ακρόαση </a:t>
            </a:r>
          </a:p>
          <a:p>
            <a:r>
              <a:rPr lang="el-GR" sz="2400" dirty="0"/>
              <a:t>Διακριτή ακρόαση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021736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9D5FE10-52E4-413E-A358-C05C191BE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el-GR" dirty="0"/>
              <a:t>Αλληλεπίδραση με τον χρήστη</a:t>
            </a:r>
            <a:br>
              <a:rPr lang="el-GR" dirty="0"/>
            </a:br>
            <a:r>
              <a:rPr lang="el-GR" dirty="0"/>
              <a:t>Σύγκριση </a:t>
            </a:r>
            <a:r>
              <a:rPr lang="en-US" dirty="0"/>
              <a:t>Framework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284E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004C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90F05724-EB49-4B35-B0A4-403485E77A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" r="4065" b="6"/>
          <a:stretch/>
        </p:blipFill>
        <p:spPr>
          <a:xfrm>
            <a:off x="9435519" y="2857501"/>
            <a:ext cx="1099933" cy="1142998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C2C1E68-3BC2-4406-934C-911C72DD74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4710841"/>
              </p:ext>
            </p:extLst>
          </p:nvPr>
        </p:nvGraphicFramePr>
        <p:xfrm>
          <a:off x="973089" y="2149203"/>
          <a:ext cx="7800850" cy="3702592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761672">
                  <a:extLst>
                    <a:ext uri="{9D8B030D-6E8A-4147-A177-3AD203B41FA5}">
                      <a16:colId xmlns:a16="http://schemas.microsoft.com/office/drawing/2014/main" val="208936436"/>
                    </a:ext>
                  </a:extLst>
                </a:gridCol>
                <a:gridCol w="1917214">
                  <a:extLst>
                    <a:ext uri="{9D8B030D-6E8A-4147-A177-3AD203B41FA5}">
                      <a16:colId xmlns:a16="http://schemas.microsoft.com/office/drawing/2014/main" val="4204145528"/>
                    </a:ext>
                  </a:extLst>
                </a:gridCol>
                <a:gridCol w="2163178">
                  <a:extLst>
                    <a:ext uri="{9D8B030D-6E8A-4147-A177-3AD203B41FA5}">
                      <a16:colId xmlns:a16="http://schemas.microsoft.com/office/drawing/2014/main" val="1622012724"/>
                    </a:ext>
                  </a:extLst>
                </a:gridCol>
                <a:gridCol w="1958786">
                  <a:extLst>
                    <a:ext uri="{9D8B030D-6E8A-4147-A177-3AD203B41FA5}">
                      <a16:colId xmlns:a16="http://schemas.microsoft.com/office/drawing/2014/main" val="1460231033"/>
                    </a:ext>
                  </a:extLst>
                </a:gridCol>
              </a:tblGrid>
              <a:tr h="6986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b="1" dirty="0" err="1">
                          <a:effectLst/>
                        </a:rPr>
                        <a:t>Bot</a:t>
                      </a:r>
                      <a:r>
                        <a:rPr lang="el-GR" sz="1800" b="1" dirty="0">
                          <a:effectLst/>
                        </a:rPr>
                        <a:t> </a:t>
                      </a:r>
                      <a:r>
                        <a:rPr lang="el-GR" sz="1800" b="1" dirty="0" err="1">
                          <a:effectLst/>
                        </a:rPr>
                        <a:t>Framework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b="1" dirty="0">
                          <a:effectLst/>
                        </a:rPr>
                        <a:t>Συνδρομή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b="1" dirty="0">
                          <a:effectLst/>
                        </a:rPr>
                        <a:t>Υποστήριξη Ελληνικής γλώσσας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b="1" dirty="0">
                          <a:effectLst/>
                        </a:rPr>
                        <a:t>Μορφή υπηρεσίας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195556851"/>
                  </a:ext>
                </a:extLst>
              </a:tr>
              <a:tr h="4235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Microsoft (LUIS)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Δοκιμή/Εταιρικό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l-GR" sz="1800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Cloud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2235720731"/>
                  </a:ext>
                </a:extLst>
              </a:tr>
              <a:tr h="4235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IBM </a:t>
                      </a:r>
                      <a:r>
                        <a:rPr lang="el-GR" sz="1800" dirty="0" err="1">
                          <a:effectLst/>
                        </a:rPr>
                        <a:t>Watson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Εταιρικό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l-GR" sz="1800" dirty="0">
                          <a:effectLst/>
                          <a:sym typeface="Wingdings" panose="05000000000000000000" pitchFamily="2" charset="2"/>
                        </a:rPr>
                        <a:t>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Cloud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634686196"/>
                  </a:ext>
                </a:extLst>
              </a:tr>
              <a:tr h="4235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 err="1">
                          <a:effectLst/>
                        </a:rPr>
                        <a:t>Amazon</a:t>
                      </a:r>
                      <a:r>
                        <a:rPr lang="el-GR" sz="1800" dirty="0">
                          <a:effectLst/>
                        </a:rPr>
                        <a:t> </a:t>
                      </a:r>
                      <a:r>
                        <a:rPr lang="el-GR" sz="1800" dirty="0" err="1">
                          <a:effectLst/>
                        </a:rPr>
                        <a:t>Lex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Εταιρικό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  <a:sym typeface="Wingdings" panose="05000000000000000000" pitchFamily="2" charset="2"/>
                        </a:rPr>
                        <a:t>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Cloud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312653587"/>
                  </a:ext>
                </a:extLst>
              </a:tr>
              <a:tr h="4235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 err="1">
                          <a:effectLst/>
                        </a:rPr>
                        <a:t>Dialogflow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Δωρεάν/Εταιρικό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  <a:sym typeface="Wingdings" panose="05000000000000000000" pitchFamily="2" charset="2"/>
                        </a:rPr>
                        <a:t>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Cloud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3336127128"/>
                  </a:ext>
                </a:extLst>
              </a:tr>
              <a:tr h="4235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 err="1">
                          <a:effectLst/>
                        </a:rPr>
                        <a:t>Pandorabots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Δωρεάν/Εταιρικό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Ανεξάρτητο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Cloud/Τοπικά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3791887503"/>
                  </a:ext>
                </a:extLst>
              </a:tr>
              <a:tr h="4235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b="0" u="none">
                          <a:effectLst/>
                        </a:rPr>
                        <a:t>ChatterBot</a:t>
                      </a:r>
                      <a:endParaRPr lang="en-US" sz="1800" b="0" u="non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b="0" u="none">
                          <a:effectLst/>
                        </a:rPr>
                        <a:t>Δωρεάν</a:t>
                      </a:r>
                      <a:endParaRPr lang="en-US" sz="1800" b="0" u="non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b="0" u="none" dirty="0">
                          <a:effectLst/>
                        </a:rPr>
                        <a:t>Ανεξάρτητο</a:t>
                      </a:r>
                      <a:endParaRPr lang="en-US" sz="1800" b="0" u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b="0" u="none" dirty="0">
                          <a:effectLst/>
                        </a:rPr>
                        <a:t>Τοπικά</a:t>
                      </a:r>
                      <a:endParaRPr lang="en-US" sz="1800" b="0" u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598758161"/>
                  </a:ext>
                </a:extLst>
              </a:tr>
              <a:tr h="4235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b="0" u="none">
                          <a:effectLst/>
                        </a:rPr>
                        <a:t>Wit.ai</a:t>
                      </a:r>
                      <a:endParaRPr lang="en-US" sz="1800" b="0" u="non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b="0" u="none" dirty="0">
                          <a:effectLst/>
                        </a:rPr>
                        <a:t>Δωρεάν</a:t>
                      </a:r>
                      <a:endParaRPr lang="en-US" sz="1800" b="0" u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b="0" u="none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1800" b="0" u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b="0" u="none" dirty="0">
                          <a:effectLst/>
                        </a:rPr>
                        <a:t>Cloud</a:t>
                      </a:r>
                      <a:endParaRPr lang="en-US" sz="1800" b="0" u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7767116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2898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9D5FE10-52E4-413E-A358-C05C191BE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el-GR" dirty="0"/>
              <a:t>Αλληλεπίδραση με τον χρήστη</a:t>
            </a:r>
            <a:br>
              <a:rPr lang="el-GR" dirty="0"/>
            </a:br>
            <a:r>
              <a:rPr lang="el-GR" dirty="0"/>
              <a:t>Δομή δεδομένων ξενάγησης 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284E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004C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90F05724-EB49-4B35-B0A4-403485E77A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" r="4065" b="6"/>
          <a:stretch/>
        </p:blipFill>
        <p:spPr>
          <a:xfrm>
            <a:off x="9435519" y="2857501"/>
            <a:ext cx="1099933" cy="11429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89983E9-E27E-416E-BFE2-DDDA588C7A07}"/>
              </a:ext>
            </a:extLst>
          </p:cNvPr>
          <p:cNvSpPr txBox="1"/>
          <p:nvPr/>
        </p:nvSpPr>
        <p:spPr>
          <a:xfrm>
            <a:off x="1136428" y="2198193"/>
            <a:ext cx="408790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dirty="0"/>
              <a:t>Κατηγορίες πληροφορίας: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200" dirty="0"/>
              <a:t>Τι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200" dirty="0"/>
              <a:t>Πότε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200" dirty="0"/>
              <a:t>Πώς</a:t>
            </a:r>
          </a:p>
        </p:txBody>
      </p:sp>
      <p:pic>
        <p:nvPicPr>
          <p:cNvPr id="11" name="image36.png">
            <a:extLst>
              <a:ext uri="{FF2B5EF4-FFF2-40B4-BE49-F238E27FC236}">
                <a16:creationId xmlns:a16="http://schemas.microsoft.com/office/drawing/2014/main" id="{0ABAE505-01D2-4A6E-9DA0-8D1CEC719319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939092" y="3681804"/>
            <a:ext cx="7868844" cy="275366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3332868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9D5FE10-52E4-413E-A358-C05C191BE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el-GR" dirty="0"/>
              <a:t>Αλληλεπίδραση με τον χρήστη</a:t>
            </a:r>
            <a:br>
              <a:rPr lang="el-GR" dirty="0"/>
            </a:br>
            <a:r>
              <a:rPr lang="el-GR" dirty="0"/>
              <a:t>Σενάρια Αλληλεπίδρασης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284E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004C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90F05724-EB49-4B35-B0A4-403485E77A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" r="4065" b="6"/>
          <a:stretch/>
        </p:blipFill>
        <p:spPr>
          <a:xfrm>
            <a:off x="9435519" y="2857501"/>
            <a:ext cx="1099933" cy="11429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290797A-6509-4B1D-A8FF-0D82B31F4C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792" y="1953127"/>
            <a:ext cx="7929444" cy="4280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1907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9D5FE10-52E4-413E-A358-C05C191BE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el-GR" dirty="0"/>
              <a:t>Αλληλεπίδραση με τον χρήστη </a:t>
            </a:r>
            <a:r>
              <a:rPr lang="en-US" dirty="0"/>
              <a:t>Wit.ai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284E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004C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90F05724-EB49-4B35-B0A4-403485E77A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" r="4065" b="6"/>
          <a:stretch/>
        </p:blipFill>
        <p:spPr>
          <a:xfrm>
            <a:off x="9435519" y="2857501"/>
            <a:ext cx="1099933" cy="1142998"/>
          </a:xfrm>
          <a:prstGeom prst="rect">
            <a:avLst/>
          </a:prstGeom>
        </p:spPr>
      </p:pic>
      <p:sp>
        <p:nvSpPr>
          <p:cNvPr id="9" name="Θέση περιεχομένου 2">
            <a:extLst>
              <a:ext uri="{FF2B5EF4-FFF2-40B4-BE49-F238E27FC236}">
                <a16:creationId xmlns:a16="http://schemas.microsoft.com/office/drawing/2014/main" id="{1361661A-716A-4286-A04C-2187791CE621}"/>
              </a:ext>
            </a:extLst>
          </p:cNvPr>
          <p:cNvSpPr txBox="1">
            <a:spLocks/>
          </p:cNvSpPr>
          <p:nvPr/>
        </p:nvSpPr>
        <p:spPr>
          <a:xfrm>
            <a:off x="339208" y="2171868"/>
            <a:ext cx="8571640" cy="2140172"/>
          </a:xfrm>
          <a:prstGeom prst="rect">
            <a:avLst/>
          </a:prstGeom>
        </p:spPr>
        <p:txBody>
          <a:bodyPr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200" dirty="0">
                <a:cs typeface="Calibri"/>
              </a:rPr>
              <a:t>Κοινοί πόροι με την </a:t>
            </a:r>
            <a:r>
              <a:rPr lang="el-GR" sz="2200" dirty="0" err="1">
                <a:cs typeface="Calibri"/>
              </a:rPr>
              <a:t>κοινόνητα</a:t>
            </a:r>
            <a:endParaRPr lang="el-GR" sz="2200" dirty="0">
              <a:cs typeface="Calibri"/>
            </a:endParaRPr>
          </a:p>
          <a:p>
            <a:r>
              <a:rPr lang="el-GR" sz="2200" dirty="0">
                <a:cs typeface="Calibri"/>
              </a:rPr>
              <a:t>Καθορισμός Οντοτήτων</a:t>
            </a:r>
            <a:endParaRPr lang="el-GR" sz="2200" dirty="0"/>
          </a:p>
          <a:p>
            <a:pPr lvl="1"/>
            <a:r>
              <a:rPr lang="el-GR" sz="2200" dirty="0" err="1">
                <a:cs typeface="Calibri"/>
              </a:rPr>
              <a:t>Trait</a:t>
            </a:r>
            <a:endParaRPr lang="el-GR" sz="2200" dirty="0">
              <a:cs typeface="Calibri"/>
            </a:endParaRPr>
          </a:p>
          <a:p>
            <a:pPr lvl="1"/>
            <a:r>
              <a:rPr lang="el-GR" sz="2200" dirty="0">
                <a:cs typeface="Calibri"/>
              </a:rPr>
              <a:t>Free-</a:t>
            </a:r>
            <a:r>
              <a:rPr lang="el-GR" sz="2200" dirty="0" err="1">
                <a:cs typeface="Calibri"/>
              </a:rPr>
              <a:t>text</a:t>
            </a:r>
            <a:endParaRPr lang="el-GR" sz="2200" dirty="0">
              <a:cs typeface="Calibri"/>
            </a:endParaRPr>
          </a:p>
          <a:p>
            <a:pPr lvl="1"/>
            <a:r>
              <a:rPr lang="el-GR" sz="2200" dirty="0" err="1">
                <a:cs typeface="Calibri"/>
              </a:rPr>
              <a:t>keywords</a:t>
            </a:r>
            <a:endParaRPr lang="el-GR" sz="2200" dirty="0">
              <a:cs typeface="Calibri"/>
            </a:endParaRPr>
          </a:p>
          <a:p>
            <a:r>
              <a:rPr lang="el-GR" sz="2200" dirty="0">
                <a:cs typeface="Calibri"/>
              </a:rPr>
              <a:t>Εύκολη Ανατροφοδότηση εκπαίδευσης</a:t>
            </a:r>
          </a:p>
        </p:txBody>
      </p:sp>
      <p:pic>
        <p:nvPicPr>
          <p:cNvPr id="6" name="Picture 6" descr="Εικόνα που περιέχει στιγμιότυπο οθόνης&#10;&#10;Η περιγραφή δημιουργήθηκε με πολύ υψηλή αξιοπιστία">
            <a:extLst>
              <a:ext uri="{FF2B5EF4-FFF2-40B4-BE49-F238E27FC236}">
                <a16:creationId xmlns:a16="http://schemas.microsoft.com/office/drawing/2014/main" id="{E21296D7-CE2D-49E9-AEC2-F4FAB530CA9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454"/>
          <a:stretch/>
        </p:blipFill>
        <p:spPr>
          <a:xfrm>
            <a:off x="231524" y="4499085"/>
            <a:ext cx="8787007" cy="2322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2348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9D5FE10-52E4-413E-A358-C05C191BE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el-GR" dirty="0"/>
              <a:t>Αλληλεπίδραση με τον χρήστη</a:t>
            </a:r>
            <a:br>
              <a:rPr lang="el-GR" dirty="0"/>
            </a:br>
            <a:r>
              <a:rPr lang="en-US" dirty="0"/>
              <a:t>Wit.ai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284E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004C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90F05724-EB49-4B35-B0A4-403485E77A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" r="4065" b="6"/>
          <a:stretch/>
        </p:blipFill>
        <p:spPr>
          <a:xfrm>
            <a:off x="9435519" y="2857501"/>
            <a:ext cx="1099933" cy="1142998"/>
          </a:xfrm>
          <a:prstGeom prst="rect">
            <a:avLst/>
          </a:prstGeom>
        </p:spPr>
      </p:pic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C61FADE0-38CA-48FD-95FB-A8D9549920AA}"/>
              </a:ext>
            </a:extLst>
          </p:cNvPr>
          <p:cNvSpPr txBox="1">
            <a:spLocks/>
          </p:cNvSpPr>
          <p:nvPr/>
        </p:nvSpPr>
        <p:spPr>
          <a:xfrm>
            <a:off x="469042" y="2358913"/>
            <a:ext cx="4411728" cy="823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dirty="0"/>
              <a:t>Πλεονεκτήματα</a:t>
            </a:r>
            <a:endParaRPr lang="en-US" dirty="0"/>
          </a:p>
        </p:txBody>
      </p:sp>
      <p:sp>
        <p:nvSpPr>
          <p:cNvPr id="9" name="Θέση περιεχομένου 2">
            <a:extLst>
              <a:ext uri="{FF2B5EF4-FFF2-40B4-BE49-F238E27FC236}">
                <a16:creationId xmlns:a16="http://schemas.microsoft.com/office/drawing/2014/main" id="{1361661A-716A-4286-A04C-2187791CE621}"/>
              </a:ext>
            </a:extLst>
          </p:cNvPr>
          <p:cNvSpPr txBox="1">
            <a:spLocks/>
          </p:cNvSpPr>
          <p:nvPr/>
        </p:nvSpPr>
        <p:spPr>
          <a:xfrm>
            <a:off x="469042" y="3207110"/>
            <a:ext cx="4302353" cy="3455416"/>
          </a:xfrm>
          <a:prstGeom prst="rect">
            <a:avLst/>
          </a:prstGeom>
        </p:spPr>
        <p:txBody>
          <a:bodyPr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200" dirty="0"/>
              <a:t>Κατανόηση Ελληνικής γλώσσας</a:t>
            </a:r>
            <a:endParaRPr lang="en-US" sz="2200" dirty="0"/>
          </a:p>
          <a:p>
            <a:r>
              <a:rPr lang="el-GR" sz="2200" dirty="0"/>
              <a:t>Υποστήριξη γραπτής/ηχητικής εισόδου</a:t>
            </a:r>
            <a:endParaRPr lang="en-US" sz="2200" dirty="0"/>
          </a:p>
          <a:p>
            <a:r>
              <a:rPr lang="el-GR" sz="2200" dirty="0"/>
              <a:t>Έχει συνεχή εκπαίδευση </a:t>
            </a:r>
          </a:p>
          <a:p>
            <a:r>
              <a:rPr lang="el-GR" sz="2200" dirty="0"/>
              <a:t>Λειτουργία ανατροφοδότησης</a:t>
            </a:r>
            <a:endParaRPr lang="en-US" sz="2200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38965A98-AB97-4D07-AF7B-18F4B0D74D28}"/>
              </a:ext>
            </a:extLst>
          </p:cNvPr>
          <p:cNvSpPr txBox="1">
            <a:spLocks/>
          </p:cNvSpPr>
          <p:nvPr/>
        </p:nvSpPr>
        <p:spPr>
          <a:xfrm>
            <a:off x="5278327" y="2334629"/>
            <a:ext cx="4433455" cy="8239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/>
              <a:t>Μειονεκτήματα</a:t>
            </a:r>
            <a:endParaRPr lang="en-US"/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2B410226-C8B9-40F6-8971-9317ED4BC7A1}"/>
              </a:ext>
            </a:extLst>
          </p:cNvPr>
          <p:cNvSpPr txBox="1">
            <a:spLocks/>
          </p:cNvSpPr>
          <p:nvPr/>
        </p:nvSpPr>
        <p:spPr>
          <a:xfrm>
            <a:off x="5291515" y="3156520"/>
            <a:ext cx="3790772" cy="345541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200" dirty="0"/>
              <a:t>Απαραίτητη χρήση διαδικτύου</a:t>
            </a:r>
          </a:p>
          <a:p>
            <a:r>
              <a:rPr lang="el-GR" sz="2200" dirty="0"/>
              <a:t>Εξάρτηση από επιδόσεις διαδικτύου</a:t>
            </a:r>
          </a:p>
          <a:p>
            <a:r>
              <a:rPr lang="el-GR" sz="2200" dirty="0"/>
              <a:t>Δυσκολία κατανόησης τοπικών ιδιωματισμών</a:t>
            </a:r>
          </a:p>
        </p:txBody>
      </p:sp>
    </p:spTree>
    <p:extLst>
      <p:ext uri="{BB962C8B-B14F-4D97-AF65-F5344CB8AC3E}">
        <p14:creationId xmlns:p14="http://schemas.microsoft.com/office/powerpoint/2010/main" val="16600780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9D5FE10-52E4-413E-A358-C05C191BE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el-GR" dirty="0"/>
              <a:t>Αλληλεπίδραση με τον χρήστη</a:t>
            </a:r>
            <a:br>
              <a:rPr lang="el-GR" dirty="0"/>
            </a:br>
            <a:r>
              <a:rPr lang="en-US" dirty="0"/>
              <a:t>ChatterBot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284E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004C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90F05724-EB49-4B35-B0A4-403485E77A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" r="4065" b="6"/>
          <a:stretch/>
        </p:blipFill>
        <p:spPr>
          <a:xfrm>
            <a:off x="9435519" y="2857501"/>
            <a:ext cx="1099933" cy="1142998"/>
          </a:xfrm>
          <a:prstGeom prst="rect">
            <a:avLst/>
          </a:prstGeom>
        </p:spPr>
      </p:pic>
      <p:sp>
        <p:nvSpPr>
          <p:cNvPr id="9" name="Θέση περιεχομένου 2">
            <a:extLst>
              <a:ext uri="{FF2B5EF4-FFF2-40B4-BE49-F238E27FC236}">
                <a16:creationId xmlns:a16="http://schemas.microsoft.com/office/drawing/2014/main" id="{1361661A-716A-4286-A04C-2187791CE621}"/>
              </a:ext>
            </a:extLst>
          </p:cNvPr>
          <p:cNvSpPr txBox="1">
            <a:spLocks/>
          </p:cNvSpPr>
          <p:nvPr/>
        </p:nvSpPr>
        <p:spPr>
          <a:xfrm>
            <a:off x="395951" y="2358913"/>
            <a:ext cx="8519448" cy="4068557"/>
          </a:xfrm>
          <a:prstGeom prst="rect">
            <a:avLst/>
          </a:prstGeom>
        </p:spPr>
        <p:txBody>
          <a:bodyPr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AutoNum type="arabicPeriod"/>
            </a:pPr>
            <a:r>
              <a:rPr lang="el" sz="2200" dirty="0">
                <a:ea typeface="+mn-lt"/>
                <a:cs typeface="+mn-lt"/>
              </a:rPr>
              <a:t>Εκπαίδευση - Trainers</a:t>
            </a:r>
            <a:endParaRPr lang="en-US" sz="2200" dirty="0">
              <a:ea typeface="+mn-lt"/>
              <a:cs typeface="+mn-lt"/>
            </a:endParaRPr>
          </a:p>
          <a:p>
            <a:pPr marL="800100" lvl="1">
              <a:buAutoNum type="arabicPeriod"/>
            </a:pPr>
            <a:r>
              <a:rPr lang="el" sz="2200" dirty="0">
                <a:ea typeface="+mn-lt"/>
                <a:cs typeface="+mn-lt"/>
              </a:rPr>
              <a:t>ListTrainer</a:t>
            </a:r>
          </a:p>
          <a:p>
            <a:pPr marL="800100" lvl="1">
              <a:buAutoNum type="arabicPeriod"/>
            </a:pPr>
            <a:r>
              <a:rPr lang="el" sz="2200" dirty="0">
                <a:ea typeface="+mn-lt"/>
                <a:cs typeface="+mn-lt"/>
              </a:rPr>
              <a:t>ChatterBotCorpusTrainer</a:t>
            </a:r>
          </a:p>
          <a:p>
            <a:pPr marL="800100" lvl="1">
              <a:buAutoNum type="arabicPeriod"/>
            </a:pPr>
            <a:r>
              <a:rPr lang="el" sz="2200" dirty="0">
                <a:ea typeface="+mn-lt"/>
                <a:cs typeface="+mn-lt"/>
              </a:rPr>
              <a:t>UbuntuCorpusTrainer</a:t>
            </a:r>
            <a:endParaRPr lang="el" sz="2200" dirty="0"/>
          </a:p>
          <a:p>
            <a:pPr marL="342900" indent="-342900">
              <a:buAutoNum type="arabicPeriod"/>
            </a:pPr>
            <a:r>
              <a:rPr lang="el" sz="2200" dirty="0">
                <a:ea typeface="+mn-lt"/>
                <a:cs typeface="+mn-lt"/>
              </a:rPr>
              <a:t>Προεπεξεργασία δεδομένων - Preprocessors</a:t>
            </a:r>
            <a:endParaRPr lang="el" sz="2200" dirty="0">
              <a:cs typeface="Calibri" panose="020F0502020204030204"/>
            </a:endParaRPr>
          </a:p>
          <a:p>
            <a:pPr lvl="1"/>
            <a:r>
              <a:rPr lang="el" sz="2200" dirty="0">
                <a:ea typeface="+mn-lt"/>
                <a:cs typeface="+mn-lt"/>
              </a:rPr>
              <a:t>CleanWhitespace</a:t>
            </a:r>
          </a:p>
          <a:p>
            <a:pPr lvl="1"/>
            <a:r>
              <a:rPr lang="el" sz="2200" dirty="0">
                <a:ea typeface="+mn-lt"/>
                <a:cs typeface="+mn-lt"/>
              </a:rPr>
              <a:t>Unsescape_html</a:t>
            </a:r>
          </a:p>
          <a:p>
            <a:pPr lvl="1"/>
            <a:r>
              <a:rPr lang="el" sz="2200" dirty="0">
                <a:ea typeface="+mn-lt"/>
                <a:cs typeface="+mn-lt"/>
              </a:rPr>
              <a:t>Convert_to_ascii</a:t>
            </a:r>
            <a:endParaRPr lang="el" sz="22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00816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9D5FE10-52E4-413E-A358-C05C191BE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el-GR" dirty="0"/>
              <a:t>Αλληλεπίδραση με τον χρήστη</a:t>
            </a:r>
            <a:br>
              <a:rPr lang="el-GR" dirty="0"/>
            </a:br>
            <a:r>
              <a:rPr lang="en-US" dirty="0"/>
              <a:t>ChatterBot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284E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004C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90F05724-EB49-4B35-B0A4-403485E77A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" r="4065" b="6"/>
          <a:stretch/>
        </p:blipFill>
        <p:spPr>
          <a:xfrm>
            <a:off x="9435519" y="2857501"/>
            <a:ext cx="1099933" cy="1142998"/>
          </a:xfrm>
          <a:prstGeom prst="rect">
            <a:avLst/>
          </a:prstGeom>
        </p:spPr>
      </p:pic>
      <p:sp>
        <p:nvSpPr>
          <p:cNvPr id="9" name="Θέση περιεχομένου 2">
            <a:extLst>
              <a:ext uri="{FF2B5EF4-FFF2-40B4-BE49-F238E27FC236}">
                <a16:creationId xmlns:a16="http://schemas.microsoft.com/office/drawing/2014/main" id="{1361661A-716A-4286-A04C-2187791CE621}"/>
              </a:ext>
            </a:extLst>
          </p:cNvPr>
          <p:cNvSpPr txBox="1">
            <a:spLocks/>
          </p:cNvSpPr>
          <p:nvPr/>
        </p:nvSpPr>
        <p:spPr>
          <a:xfrm>
            <a:off x="395951" y="2358913"/>
            <a:ext cx="8519448" cy="4068557"/>
          </a:xfrm>
          <a:prstGeom prst="rect">
            <a:avLst/>
          </a:prstGeom>
        </p:spPr>
        <p:txBody>
          <a:bodyPr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 startAt="3"/>
            </a:pPr>
            <a:r>
              <a:rPr lang="el" sz="2200" dirty="0">
                <a:ea typeface="+mn-lt"/>
                <a:cs typeface="+mn-lt"/>
              </a:rPr>
              <a:t>Λειτουργία λογικής ροής - Logic Adapters</a:t>
            </a:r>
          </a:p>
          <a:p>
            <a:pPr marL="800100" lvl="1">
              <a:buAutoNum type="arabicPeriod"/>
            </a:pPr>
            <a:r>
              <a:rPr lang="el" sz="2200" dirty="0">
                <a:ea typeface="+mn-lt"/>
                <a:cs typeface="+mn-lt"/>
              </a:rPr>
              <a:t>Best Match : JaccardSimilarity, LevenshteinDistance, SentimentComparison, SynsetDistance</a:t>
            </a:r>
          </a:p>
          <a:p>
            <a:pPr marL="800100" lvl="1">
              <a:buAutoNum type="arabicPeriod"/>
            </a:pPr>
            <a:r>
              <a:rPr lang="el" sz="2200" dirty="0">
                <a:ea typeface="+mn-lt"/>
                <a:cs typeface="+mn-lt"/>
              </a:rPr>
              <a:t>Time</a:t>
            </a:r>
          </a:p>
          <a:p>
            <a:pPr marL="800100" lvl="1">
              <a:buAutoNum type="arabicPeriod"/>
            </a:pPr>
            <a:r>
              <a:rPr lang="el" sz="2200" dirty="0">
                <a:ea typeface="+mn-lt"/>
                <a:cs typeface="+mn-lt"/>
              </a:rPr>
              <a:t>Mathematical Evaluation</a:t>
            </a:r>
          </a:p>
          <a:p>
            <a:pPr marL="800100" lvl="1">
              <a:buAutoNum type="arabicPeriod"/>
            </a:pPr>
            <a:r>
              <a:rPr lang="el" sz="2200" dirty="0">
                <a:ea typeface="+mn-lt"/>
                <a:cs typeface="+mn-lt"/>
              </a:rPr>
              <a:t>Specific Response</a:t>
            </a:r>
          </a:p>
          <a:p>
            <a:pPr marL="342900" indent="-342900">
              <a:buAutoNum type="arabicPeriod" startAt="3"/>
            </a:pPr>
            <a:r>
              <a:rPr lang="el" sz="2200" dirty="0">
                <a:ea typeface="+mn-lt"/>
                <a:cs typeface="+mn-lt"/>
              </a:rPr>
              <a:t>Αποθήκευση - Storage Adapters:</a:t>
            </a:r>
          </a:p>
          <a:p>
            <a:pPr marL="342900" indent="-342900">
              <a:buAutoNum type="arabicPeriod" startAt="3"/>
            </a:pPr>
            <a:r>
              <a:rPr lang="el" sz="2200" dirty="0">
                <a:ea typeface="+mn-lt"/>
                <a:cs typeface="+mn-lt"/>
              </a:rPr>
              <a:t>Φιλτράρισμα δεδομένων - Filters</a:t>
            </a:r>
          </a:p>
          <a:p>
            <a:pPr marL="342900" indent="-342900">
              <a:buAutoNum type="arabicPeriod" startAt="3"/>
            </a:pPr>
            <a:endParaRPr lang="el-GR" sz="2200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4501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9D5FE10-52E4-413E-A358-C05C191BE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el-GR" dirty="0"/>
              <a:t>Ιστορική Αναδρομή 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284E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004C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90F05724-EB49-4B35-B0A4-403485E77A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" r="4065" b="6"/>
          <a:stretch/>
        </p:blipFill>
        <p:spPr>
          <a:xfrm>
            <a:off x="9435519" y="2857501"/>
            <a:ext cx="1099933" cy="1142998"/>
          </a:xfrm>
          <a:prstGeom prst="rect">
            <a:avLst/>
          </a:prstGeom>
        </p:spPr>
      </p:pic>
      <p:pic>
        <p:nvPicPr>
          <p:cNvPr id="7" name="image31.png">
            <a:extLst>
              <a:ext uri="{FF2B5EF4-FFF2-40B4-BE49-F238E27FC236}">
                <a16:creationId xmlns:a16="http://schemas.microsoft.com/office/drawing/2014/main" id="{713AC1CF-211C-4551-9BFF-7A76916F9D42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4538004" y="1953127"/>
            <a:ext cx="4241748" cy="3910078"/>
          </a:xfrm>
          <a:prstGeom prst="rect">
            <a:avLst/>
          </a:prstGeom>
          <a:ln/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9F7071B-7322-4EB4-93A5-42EB18F0779E}"/>
              </a:ext>
            </a:extLst>
          </p:cNvPr>
          <p:cNvSpPr txBox="1"/>
          <p:nvPr/>
        </p:nvSpPr>
        <p:spPr>
          <a:xfrm>
            <a:off x="239875" y="2174247"/>
            <a:ext cx="42417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Rhino</a:t>
            </a:r>
          </a:p>
          <a:p>
            <a:pPr algn="ctr"/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Μουσείο της Βόνης</a:t>
            </a:r>
            <a:r>
              <a:rPr lang="en-US" dirty="0"/>
              <a:t> 1999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Πλοήγηση με πιθανοτικά μοντέλα 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LiDAR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Web Interface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0A5673A-6DBF-4A65-9527-DF265A7EF210}"/>
              </a:ext>
            </a:extLst>
          </p:cNvPr>
          <p:cNvSpPr txBox="1"/>
          <p:nvPr/>
        </p:nvSpPr>
        <p:spPr>
          <a:xfrm>
            <a:off x="4803183" y="6204737"/>
            <a:ext cx="3711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Rhino 1997</a:t>
            </a:r>
          </a:p>
        </p:txBody>
      </p:sp>
    </p:spTree>
    <p:extLst>
      <p:ext uri="{BB962C8B-B14F-4D97-AF65-F5344CB8AC3E}">
        <p14:creationId xmlns:p14="http://schemas.microsoft.com/office/powerpoint/2010/main" val="24931729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9D5FE10-52E4-413E-A358-C05C191BE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el-GR" dirty="0"/>
              <a:t>Αλληλεπίδραση με τον χρήστη</a:t>
            </a:r>
            <a:br>
              <a:rPr lang="el-GR" dirty="0"/>
            </a:br>
            <a:r>
              <a:rPr lang="en-US" dirty="0"/>
              <a:t>ChatterBot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284E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004C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90F05724-EB49-4B35-B0A4-403485E77A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" r="4065" b="6"/>
          <a:stretch/>
        </p:blipFill>
        <p:spPr>
          <a:xfrm>
            <a:off x="9435519" y="2857501"/>
            <a:ext cx="1099933" cy="1142998"/>
          </a:xfrm>
          <a:prstGeom prst="rect">
            <a:avLst/>
          </a:prstGeom>
        </p:spPr>
      </p:pic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C61FADE0-38CA-48FD-95FB-A8D9549920AA}"/>
              </a:ext>
            </a:extLst>
          </p:cNvPr>
          <p:cNvSpPr txBox="1">
            <a:spLocks/>
          </p:cNvSpPr>
          <p:nvPr/>
        </p:nvSpPr>
        <p:spPr>
          <a:xfrm>
            <a:off x="308386" y="2338626"/>
            <a:ext cx="4411728" cy="823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dirty="0"/>
              <a:t>Πλεονεκτήματα</a:t>
            </a:r>
            <a:endParaRPr lang="en-US" dirty="0"/>
          </a:p>
        </p:txBody>
      </p:sp>
      <p:sp>
        <p:nvSpPr>
          <p:cNvPr id="9" name="Θέση περιεχομένου 2">
            <a:extLst>
              <a:ext uri="{FF2B5EF4-FFF2-40B4-BE49-F238E27FC236}">
                <a16:creationId xmlns:a16="http://schemas.microsoft.com/office/drawing/2014/main" id="{1361661A-716A-4286-A04C-2187791CE621}"/>
              </a:ext>
            </a:extLst>
          </p:cNvPr>
          <p:cNvSpPr txBox="1">
            <a:spLocks/>
          </p:cNvSpPr>
          <p:nvPr/>
        </p:nvSpPr>
        <p:spPr>
          <a:xfrm>
            <a:off x="363074" y="3162538"/>
            <a:ext cx="4302353" cy="3455416"/>
          </a:xfrm>
          <a:prstGeom prst="rect">
            <a:avLst/>
          </a:prstGeom>
        </p:spPr>
        <p:txBody>
          <a:bodyPr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l-GR" sz="2200" dirty="0"/>
              <a:t>Ανεξάρτητο διαδικτύου</a:t>
            </a:r>
          </a:p>
          <a:p>
            <a:pPr lvl="0"/>
            <a:r>
              <a:rPr lang="el-GR" sz="2200" dirty="0"/>
              <a:t>Γλωσσικά ανεξάρτητο</a:t>
            </a:r>
            <a:endParaRPr lang="en-US" sz="2200" dirty="0"/>
          </a:p>
          <a:p>
            <a:pPr lvl="0"/>
            <a:r>
              <a:rPr lang="el-GR" sz="2200" dirty="0"/>
              <a:t>Εύκολη υλοποίηση του μοντέλου</a:t>
            </a:r>
            <a:endParaRPr lang="en-US" sz="2200" dirty="0"/>
          </a:p>
          <a:p>
            <a:pPr lvl="0"/>
            <a:r>
              <a:rPr lang="el-GR" sz="2200" dirty="0"/>
              <a:t>Γρήγορη απόκριση</a:t>
            </a:r>
            <a:endParaRPr lang="en-US" sz="2200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38965A98-AB97-4D07-AF7B-18F4B0D74D28}"/>
              </a:ext>
            </a:extLst>
          </p:cNvPr>
          <p:cNvSpPr txBox="1">
            <a:spLocks/>
          </p:cNvSpPr>
          <p:nvPr/>
        </p:nvSpPr>
        <p:spPr>
          <a:xfrm>
            <a:off x="5135305" y="2321875"/>
            <a:ext cx="4433455" cy="8239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dirty="0"/>
              <a:t>Μειονεκτήματα</a:t>
            </a:r>
            <a:endParaRPr lang="en-US" dirty="0"/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2B410226-C8B9-40F6-8971-9317ED4BC7A1}"/>
              </a:ext>
            </a:extLst>
          </p:cNvPr>
          <p:cNvSpPr txBox="1">
            <a:spLocks/>
          </p:cNvSpPr>
          <p:nvPr/>
        </p:nvSpPr>
        <p:spPr>
          <a:xfrm>
            <a:off x="5148493" y="3143766"/>
            <a:ext cx="3790772" cy="345541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l-GR" sz="2200" dirty="0"/>
              <a:t>Δεν υποστηρίζει ηχητική μορφή  εισόδου</a:t>
            </a:r>
            <a:endParaRPr lang="en-US" sz="2200" dirty="0"/>
          </a:p>
          <a:p>
            <a:pPr lvl="0"/>
            <a:r>
              <a:rPr lang="el-GR" sz="2200" dirty="0"/>
              <a:t>Η εκπαίδευση του μοντέλου αφορά την τοπική βάση που δημιουργείται ή από έτοιμα λεξικά της βιβλιοθήκης.</a:t>
            </a:r>
            <a:endParaRPr lang="en-US" sz="2200" dirty="0"/>
          </a:p>
          <a:p>
            <a:pPr lvl="0"/>
            <a:r>
              <a:rPr lang="el-GR" sz="2200" dirty="0"/>
              <a:t>Μεγάλος όγκος δεδομένων για αποτελεσματική εκμάθηση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9334914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9D5FE10-52E4-413E-A358-C05C191BE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el-GR" dirty="0"/>
              <a:t>Αλληλεπίδραση με τον χρήστη</a:t>
            </a:r>
            <a:br>
              <a:rPr lang="el-GR" dirty="0"/>
            </a:br>
            <a:r>
              <a:rPr lang="en-US" dirty="0">
                <a:cs typeface="Calibri Light"/>
              </a:rPr>
              <a:t>Wit.ai - ChatterBot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284E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004C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90F05724-EB49-4B35-B0A4-403485E77A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" r="4065" b="6"/>
          <a:stretch/>
        </p:blipFill>
        <p:spPr>
          <a:xfrm>
            <a:off x="9435519" y="2857501"/>
            <a:ext cx="1099933" cy="11429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4D5092F-9056-4F7F-83F9-0930D8A78A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6548" y="2077454"/>
            <a:ext cx="687705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8685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9D5FE10-52E4-413E-A358-C05C191BE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el-GR" dirty="0"/>
              <a:t>Αλληλεπίδραση με τον χρήστη</a:t>
            </a:r>
            <a:br>
              <a:rPr lang="el-GR" dirty="0"/>
            </a:br>
            <a:r>
              <a:rPr lang="en-US" dirty="0">
                <a:cs typeface="Calibri Light"/>
              </a:rPr>
              <a:t>Wit.ai - ChatterBot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284E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004C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90F05724-EB49-4B35-B0A4-403485E77A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" r="4065" b="6"/>
          <a:stretch/>
        </p:blipFill>
        <p:spPr>
          <a:xfrm>
            <a:off x="9435519" y="2857501"/>
            <a:ext cx="1099933" cy="11429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733C59-0AFF-451F-84E8-42B33E09CE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8211" y="2220411"/>
            <a:ext cx="6877050" cy="401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5783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9D5FE10-52E4-413E-A358-C05C191BE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el-GR" dirty="0"/>
              <a:t>Αλληλεπίδραση με τον χρήστη</a:t>
            </a:r>
            <a:br>
              <a:rPr lang="el-GR" dirty="0"/>
            </a:br>
            <a:r>
              <a:rPr lang="en-US" dirty="0">
                <a:cs typeface="Calibri Light"/>
              </a:rPr>
              <a:t>Wit.ai - ChatterBot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284E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004C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90F05724-EB49-4B35-B0A4-403485E77A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" r="4065" b="6"/>
          <a:stretch/>
        </p:blipFill>
        <p:spPr>
          <a:xfrm>
            <a:off x="9435519" y="2857501"/>
            <a:ext cx="1099933" cy="1142998"/>
          </a:xfrm>
          <a:prstGeom prst="rect">
            <a:avLst/>
          </a:prstGeom>
        </p:spPr>
      </p:pic>
      <p:pic>
        <p:nvPicPr>
          <p:cNvPr id="11" name="Picture 12" descr="Εικόνα που περιέχει αγώνισμα στίβου&#10;&#10;Η περιγραφή δημιουργήθηκε με υψηλή αξιοπιστία">
            <a:extLst>
              <a:ext uri="{FF2B5EF4-FFF2-40B4-BE49-F238E27FC236}">
                <a16:creationId xmlns:a16="http://schemas.microsoft.com/office/drawing/2014/main" id="{A8B9100F-79F3-4E88-B5C1-3D9D7CB315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6548" y="2218763"/>
            <a:ext cx="5956463" cy="356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8157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9D5FE10-52E4-413E-A358-C05C191BE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el-GR" dirty="0"/>
              <a:t>Αλληλεπίδραση με τον χρήστη </a:t>
            </a:r>
            <a:br>
              <a:rPr lang="el-GR" dirty="0"/>
            </a:br>
            <a:r>
              <a:rPr lang="el-GR" dirty="0"/>
              <a:t>Αξιολόγηση</a:t>
            </a:r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4E751BE-0B32-4535-8581-65EA06BF0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264" y="1877592"/>
            <a:ext cx="5119688" cy="3102814"/>
          </a:xfrm>
        </p:spPr>
        <p:txBody>
          <a:bodyPr anchor="ctr">
            <a:normAutofit/>
          </a:bodyPr>
          <a:lstStyle/>
          <a:p>
            <a:r>
              <a:rPr lang="el-GR" sz="2200" dirty="0"/>
              <a:t>Ανεξάρτητη διαδικασία</a:t>
            </a:r>
          </a:p>
          <a:p>
            <a:r>
              <a:rPr lang="el-GR" sz="2200" dirty="0"/>
              <a:t>Μετατροπή Ομιλίας σε κείμενο</a:t>
            </a:r>
          </a:p>
          <a:p>
            <a:r>
              <a:rPr lang="en-US" sz="2200" dirty="0"/>
              <a:t>Google Sheets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284E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004C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90F05724-EB49-4B35-B0A4-403485E77A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" r="4065" b="6"/>
          <a:stretch/>
        </p:blipFill>
        <p:spPr>
          <a:xfrm>
            <a:off x="9435519" y="2857501"/>
            <a:ext cx="1099933" cy="1142998"/>
          </a:xfrm>
          <a:prstGeom prst="rect">
            <a:avLst/>
          </a:prstGeom>
        </p:spPr>
      </p:pic>
      <p:pic>
        <p:nvPicPr>
          <p:cNvPr id="2052" name="Picture 4" descr="https://peopleplusaustralia.com.au/wp-content/uploads/2018/06/adobestock_112305269-1.png">
            <a:extLst>
              <a:ext uri="{FF2B5EF4-FFF2-40B4-BE49-F238E27FC236}">
                <a16:creationId xmlns:a16="http://schemas.microsoft.com/office/drawing/2014/main" id="{A4ACB9DD-1F0E-403D-891A-31CACDA10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5984" y="4091780"/>
            <a:ext cx="5119688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1387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9D5FE10-52E4-413E-A358-C05C191BE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el-GR" dirty="0"/>
              <a:t>Αρχιτεκτονική Συστήματος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284E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004C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90F05724-EB49-4B35-B0A4-403485E77A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" r="4065" b="6"/>
          <a:stretch/>
        </p:blipFill>
        <p:spPr>
          <a:xfrm>
            <a:off x="9435519" y="2857501"/>
            <a:ext cx="1099933" cy="1142998"/>
          </a:xfrm>
          <a:prstGeom prst="rect">
            <a:avLst/>
          </a:prstGeom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C82D0781-AA48-41B0-8DDA-CC40BF078E94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86" y="1775541"/>
            <a:ext cx="8310393" cy="444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2108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9D5FE10-52E4-413E-A358-C05C191BE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el-GR"/>
              <a:t>Συμπεράσματα</a:t>
            </a:r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4E751BE-0B32-4535-8581-65EA06BF0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429" y="1953127"/>
            <a:ext cx="7474171" cy="433778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z="2200" dirty="0">
                <a:cs typeface="Calibri"/>
              </a:rPr>
              <a:t>Ο συνδυασμός διαφορετικών τύπων αισθητήρων αποτελεί μοναδική λύση για την σωστή πλοήγηση στον χώρο. </a:t>
            </a:r>
          </a:p>
          <a:p>
            <a:r>
              <a:rPr lang="el-GR" sz="2200" dirty="0">
                <a:cs typeface="Calibri"/>
              </a:rPr>
              <a:t>Το σύστημα δεν διαθέτει τους κατάλληλους πόρους για να υποστηρίξει τοπική διαδικασία μετατροπής φωνής σε κείμενο.</a:t>
            </a:r>
          </a:p>
          <a:p>
            <a:r>
              <a:rPr lang="el-GR" sz="2200" dirty="0">
                <a:cs typeface="Calibri"/>
              </a:rPr>
              <a:t>Η πολυπλοκότητα της Ελληνικής γλώσσας σε συνδυασμό με τους ιδιωματισμούς της, δημιουργούν πολλά εμπόδια στην αποτελεσματική κατανόηση του προφορικού λόγου.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284E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004C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90F05724-EB49-4B35-B0A4-403485E77A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" r="4065" b="6"/>
          <a:stretch/>
        </p:blipFill>
        <p:spPr>
          <a:xfrm>
            <a:off x="9435519" y="2857501"/>
            <a:ext cx="1099933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712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9">
            <a:extLst>
              <a:ext uri="{FF2B5EF4-FFF2-40B4-BE49-F238E27FC236}">
                <a16:creationId xmlns:a16="http://schemas.microsoft.com/office/drawing/2014/main" id="{7905BA41-EE6E-4F80-8636-447F22DD72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4E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19D5FE10-52E4-413E-A358-C05C191BE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8465" y="3298722"/>
            <a:ext cx="8495070" cy="178440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Ερωτήσεις</a:t>
            </a:r>
            <a:r>
              <a:rPr lang="en-US" sz="6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25" name="Oval 21">
            <a:extLst>
              <a:ext uri="{FF2B5EF4-FFF2-40B4-BE49-F238E27FC236}">
                <a16:creationId xmlns:a16="http://schemas.microsoft.com/office/drawing/2014/main" id="{CD7549B2-EE05-4558-8C64-AC46755F2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25914" y="889251"/>
            <a:ext cx="2140172" cy="2140172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4C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90F05724-EB49-4B35-B0A4-403485E77A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3" b="-27"/>
          <a:stretch/>
        </p:blipFill>
        <p:spPr>
          <a:xfrm>
            <a:off x="5508263" y="1371601"/>
            <a:ext cx="1175475" cy="117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4125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9">
            <a:extLst>
              <a:ext uri="{FF2B5EF4-FFF2-40B4-BE49-F238E27FC236}">
                <a16:creationId xmlns:a16="http://schemas.microsoft.com/office/drawing/2014/main" id="{7905BA41-EE6E-4F80-8636-447F22DD72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4E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19D5FE10-52E4-413E-A358-C05C191BE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8465" y="3298722"/>
            <a:ext cx="8495070" cy="214017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dirty="0" err="1">
                <a:solidFill>
                  <a:srgbClr val="FFFFFF"/>
                </a:solidFill>
              </a:rPr>
              <a:t>Ευχ</a:t>
            </a:r>
            <a:r>
              <a:rPr lang="en-US" sz="6000" dirty="0">
                <a:solidFill>
                  <a:srgbClr val="FFFFFF"/>
                </a:solidFill>
              </a:rPr>
              <a:t>αριστούμε </a:t>
            </a:r>
            <a:br>
              <a:rPr lang="en-US" sz="6000" dirty="0">
                <a:solidFill>
                  <a:srgbClr val="FFFFFF"/>
                </a:solidFill>
              </a:rPr>
            </a:br>
            <a:r>
              <a:rPr lang="en-US" sz="6000" dirty="0">
                <a:solidFill>
                  <a:srgbClr val="FFFFFF"/>
                </a:solidFill>
              </a:rPr>
              <a:t>για τον χρόνο σας</a:t>
            </a:r>
            <a:endParaRPr lang="en-US" sz="6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5" name="Oval 21">
            <a:extLst>
              <a:ext uri="{FF2B5EF4-FFF2-40B4-BE49-F238E27FC236}">
                <a16:creationId xmlns:a16="http://schemas.microsoft.com/office/drawing/2014/main" id="{CD7549B2-EE05-4558-8C64-AC46755F2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25914" y="889251"/>
            <a:ext cx="2140172" cy="2140172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4C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90F05724-EB49-4B35-B0A4-403485E77A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3" b="-27"/>
          <a:stretch/>
        </p:blipFill>
        <p:spPr>
          <a:xfrm>
            <a:off x="5508263" y="1371601"/>
            <a:ext cx="1175475" cy="117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743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9D5FE10-52E4-413E-A358-C05C191BE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en-US" dirty="0"/>
              <a:t>State of the Art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284E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004C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90F05724-EB49-4B35-B0A4-403485E77A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" r="4065" b="6"/>
          <a:stretch/>
        </p:blipFill>
        <p:spPr>
          <a:xfrm>
            <a:off x="9435519" y="2857501"/>
            <a:ext cx="1099933" cy="114299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D1BC03A-84ED-4B0E-80E6-2BB4C0A80C34}"/>
              </a:ext>
            </a:extLst>
          </p:cNvPr>
          <p:cNvSpPr txBox="1"/>
          <p:nvPr/>
        </p:nvSpPr>
        <p:spPr>
          <a:xfrm>
            <a:off x="197224" y="2191206"/>
            <a:ext cx="42868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Betty</a:t>
            </a:r>
            <a:endParaRPr lang="el-GR" b="1" dirty="0"/>
          </a:p>
          <a:p>
            <a:pPr algn="ctr"/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Παλάτι </a:t>
            </a:r>
            <a:r>
              <a:rPr lang="en-US" dirty="0"/>
              <a:t>Blenheim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3</a:t>
            </a:r>
            <a:r>
              <a:rPr lang="en-US" dirty="0"/>
              <a:t>D </a:t>
            </a:r>
            <a:r>
              <a:rPr lang="el-GR" dirty="0"/>
              <a:t>χαρτογράφηση χώρου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Αλληλεπίδραση με μέσα κοινωνικής δικτύωσης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9F8ECF-06AA-4100-8F5A-3C0B4BBC3676}"/>
              </a:ext>
            </a:extLst>
          </p:cNvPr>
          <p:cNvSpPr txBox="1"/>
          <p:nvPr/>
        </p:nvSpPr>
        <p:spPr>
          <a:xfrm>
            <a:off x="4844034" y="5284092"/>
            <a:ext cx="3711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Betty 2019</a:t>
            </a:r>
          </a:p>
        </p:txBody>
      </p:sp>
      <p:pic>
        <p:nvPicPr>
          <p:cNvPr id="1026" name="Picture 2" descr="ÎÏÎ¿ÏÎ­Î»ÎµÏÎ¼Î± ÎµÎ¹ÎºÏÎ½Î±Ï Î³Î¹Î± Betty tour guide">
            <a:extLst>
              <a:ext uri="{FF2B5EF4-FFF2-40B4-BE49-F238E27FC236}">
                <a16:creationId xmlns:a16="http://schemas.microsoft.com/office/drawing/2014/main" id="{C6D01AF6-245C-47A2-991F-2C29B66F3D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7" b="5143"/>
          <a:stretch/>
        </p:blipFill>
        <p:spPr bwMode="auto">
          <a:xfrm>
            <a:off x="4664047" y="1953127"/>
            <a:ext cx="4071364" cy="317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2359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9D5FE10-52E4-413E-A358-C05C191BE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en-US"/>
              <a:t>El Greco V2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284E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004C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90F05724-EB49-4B35-B0A4-403485E77A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" r="4065" b="6"/>
          <a:stretch/>
        </p:blipFill>
        <p:spPr>
          <a:xfrm>
            <a:off x="9435519" y="2857501"/>
            <a:ext cx="1099933" cy="1142998"/>
          </a:xfrm>
          <a:prstGeom prst="rect">
            <a:avLst/>
          </a:prstGeom>
        </p:spPr>
      </p:pic>
      <p:pic>
        <p:nvPicPr>
          <p:cNvPr id="10" name="image21.png">
            <a:extLst>
              <a:ext uri="{FF2B5EF4-FFF2-40B4-BE49-F238E27FC236}">
                <a16:creationId xmlns:a16="http://schemas.microsoft.com/office/drawing/2014/main" id="{46658FAB-5DEB-4DE0-8B88-9587C2E99C99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219200" y="1838326"/>
            <a:ext cx="2232405" cy="3740042"/>
          </a:xfrm>
          <a:prstGeom prst="rect">
            <a:avLst/>
          </a:prstGeom>
          <a:ln/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088302E-ECAD-4DCA-8F93-76AE5CB38719}"/>
              </a:ext>
            </a:extLst>
          </p:cNvPr>
          <p:cNvSpPr txBox="1"/>
          <p:nvPr/>
        </p:nvSpPr>
        <p:spPr>
          <a:xfrm rot="10800000" flipV="1">
            <a:off x="3971724" y="1838326"/>
            <a:ext cx="4589015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l-GR" sz="2400" dirty="0"/>
              <a:t>Μικρό μέγεθος</a:t>
            </a:r>
            <a:endParaRPr lang="en-US" sz="2400" dirty="0"/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l-GR" sz="2400" dirty="0"/>
              <a:t>Χαμηλό κόστος</a:t>
            </a:r>
            <a:endParaRPr lang="en-US" sz="2400" dirty="0"/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l-GR" sz="2400" dirty="0"/>
              <a:t>Υλικό και λογισμικό ανοιχτού κώδικα</a:t>
            </a:r>
          </a:p>
          <a:p>
            <a:pPr marL="457200" indent="-457200">
              <a:buFont typeface="+mj-lt"/>
              <a:buAutoNum type="arabicPeriod"/>
            </a:pPr>
            <a:endParaRPr lang="el-GR" sz="2400" dirty="0">
              <a:solidFill>
                <a:schemeClr val="dk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l-GR" sz="2400" dirty="0">
                <a:solidFill>
                  <a:schemeClr val="dk1"/>
                </a:solidFill>
              </a:rPr>
              <a:t>Ευκολία κατασκευής</a:t>
            </a:r>
          </a:p>
          <a:p>
            <a:pPr marL="457200" indent="-457200">
              <a:buFont typeface="+mj-lt"/>
              <a:buAutoNum type="arabicPeriod"/>
            </a:pPr>
            <a:endParaRPr lang="el-GR" sz="2400" dirty="0">
              <a:solidFill>
                <a:schemeClr val="dk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l-GR" sz="2400" dirty="0">
                <a:solidFill>
                  <a:schemeClr val="dk1"/>
                </a:solidFill>
              </a:rPr>
              <a:t>Ευκολία προγραμματισμού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385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9D5FE10-52E4-413E-A358-C05C191BE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el-GR" dirty="0"/>
              <a:t>Βασικά τμήματα του συστήματος: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284E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004C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90F05724-EB49-4B35-B0A4-403485E77A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" r="4065" b="6"/>
          <a:stretch/>
        </p:blipFill>
        <p:spPr>
          <a:xfrm>
            <a:off x="9435519" y="2857501"/>
            <a:ext cx="1099933" cy="114299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088302E-ECAD-4DCA-8F93-76AE5CB38719}"/>
              </a:ext>
            </a:extLst>
          </p:cNvPr>
          <p:cNvSpPr txBox="1"/>
          <p:nvPr/>
        </p:nvSpPr>
        <p:spPr>
          <a:xfrm rot="10800000" flipV="1">
            <a:off x="1054365" y="2828834"/>
            <a:ext cx="74243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l-GR" sz="2400" dirty="0">
                <a:solidFill>
                  <a:schemeClr val="dk1"/>
                </a:solidFill>
              </a:rPr>
              <a:t>Πλοήγηση στον χώρο 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400" dirty="0">
                <a:solidFill>
                  <a:schemeClr val="dk1"/>
                </a:solidFill>
              </a:rPr>
              <a:t>Αναγνώριση εκθεμάτων </a:t>
            </a:r>
            <a:endParaRPr lang="en-US" sz="2400" dirty="0">
              <a:solidFill>
                <a:schemeClr val="dk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l-GR" sz="2400" dirty="0">
                <a:solidFill>
                  <a:schemeClr val="dk1"/>
                </a:solidFill>
              </a:rPr>
              <a:t>Αλληλεπίδραση με τον χρήστη</a:t>
            </a:r>
          </a:p>
        </p:txBody>
      </p:sp>
    </p:spTree>
    <p:extLst>
      <p:ext uri="{BB962C8B-B14F-4D97-AF65-F5344CB8AC3E}">
        <p14:creationId xmlns:p14="http://schemas.microsoft.com/office/powerpoint/2010/main" val="4260713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9D5FE10-52E4-413E-A358-C05C191BE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el-GR"/>
              <a:t>Πλοήγηση</a:t>
            </a:r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284E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004C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90F05724-EB49-4B35-B0A4-403485E77A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" r="4065" b="6"/>
          <a:stretch/>
        </p:blipFill>
        <p:spPr>
          <a:xfrm>
            <a:off x="9435519" y="2857501"/>
            <a:ext cx="1099933" cy="1142998"/>
          </a:xfrm>
          <a:prstGeom prst="rect">
            <a:avLst/>
          </a:prstGeom>
        </p:spPr>
      </p:pic>
      <p:pic>
        <p:nvPicPr>
          <p:cNvPr id="7" name="image41.png">
            <a:extLst>
              <a:ext uri="{FF2B5EF4-FFF2-40B4-BE49-F238E27FC236}">
                <a16:creationId xmlns:a16="http://schemas.microsoft.com/office/drawing/2014/main" id="{7888BDDE-5EAD-4D59-BB77-9E2DE46E213B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1136428" y="4121283"/>
            <a:ext cx="6467475" cy="2357063"/>
          </a:xfrm>
          <a:prstGeom prst="rect">
            <a:avLst/>
          </a:prstGeom>
          <a:ln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F3C9B9-9E43-4BCA-9D5C-C8E5D7310FDE}"/>
              </a:ext>
            </a:extLst>
          </p:cNvPr>
          <p:cNvSpPr txBox="1"/>
          <p:nvPr/>
        </p:nvSpPr>
        <p:spPr>
          <a:xfrm>
            <a:off x="1287262" y="1873188"/>
            <a:ext cx="71080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IMU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l-GR" dirty="0">
                <a:sym typeface="Wingdings" panose="05000000000000000000" pitchFamily="2" charset="2"/>
              </a:rPr>
              <a:t>Χρήση πυξίδας </a:t>
            </a:r>
            <a:r>
              <a:rPr lang="en-US" dirty="0"/>
              <a:t>E-Compass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Dead Reckoning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Camera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l-GR" dirty="0">
                <a:sym typeface="Wingdings" panose="05000000000000000000" pitchFamily="2" charset="2"/>
              </a:rPr>
              <a:t>Αναγνώριση κωδικών </a:t>
            </a:r>
            <a:r>
              <a:rPr lang="en-US" dirty="0"/>
              <a:t>QR</a:t>
            </a:r>
            <a:endParaRPr lang="el-G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err="1"/>
              <a:t>Ultra</a:t>
            </a:r>
            <a:r>
              <a:rPr lang="en-US" dirty="0"/>
              <a:t>S</a:t>
            </a:r>
            <a:r>
              <a:rPr lang="el-GR" dirty="0" err="1"/>
              <a:t>onic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l-GR" dirty="0">
                <a:sym typeface="Wingdings" panose="05000000000000000000" pitchFamily="2" charset="2"/>
              </a:rPr>
              <a:t>Μέτρηση απόστασης 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153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9D5FE10-52E4-413E-A358-C05C191BE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el-GR" dirty="0"/>
              <a:t>Πλοήγηση- Υλοποίηση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284E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004C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90F05724-EB49-4B35-B0A4-403485E77A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" r="4065" b="6"/>
          <a:stretch/>
        </p:blipFill>
        <p:spPr>
          <a:xfrm>
            <a:off x="9435519" y="2857501"/>
            <a:ext cx="1099933" cy="1142998"/>
          </a:xfrm>
          <a:prstGeom prst="rect">
            <a:avLst/>
          </a:prstGeom>
        </p:spPr>
      </p:pic>
      <p:pic>
        <p:nvPicPr>
          <p:cNvPr id="12" name="image39.png">
            <a:extLst>
              <a:ext uri="{FF2B5EF4-FFF2-40B4-BE49-F238E27FC236}">
                <a16:creationId xmlns:a16="http://schemas.microsoft.com/office/drawing/2014/main" id="{2D879889-99A0-4DB4-91D5-F4858A1F1B1B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813187" y="1997933"/>
            <a:ext cx="7842154" cy="2501152"/>
          </a:xfrm>
          <a:prstGeom prst="rect">
            <a:avLst/>
          </a:prstGeom>
          <a:ln/>
        </p:spPr>
      </p:pic>
      <p:pic>
        <p:nvPicPr>
          <p:cNvPr id="15" name="image49.png">
            <a:extLst>
              <a:ext uri="{FF2B5EF4-FFF2-40B4-BE49-F238E27FC236}">
                <a16:creationId xmlns:a16="http://schemas.microsoft.com/office/drawing/2014/main" id="{9F3D7F11-C398-4E10-B497-43243A274768}"/>
              </a:ext>
            </a:extLst>
          </p:cNvPr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2006489" y="4791636"/>
            <a:ext cx="5734050" cy="182880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865289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9D5FE10-52E4-413E-A358-C05C191BE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el-GR" dirty="0"/>
              <a:t>Αναγνώριση εκθεμάτων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284E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004C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90F05724-EB49-4B35-B0A4-403485E77A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" r="4065" b="6"/>
          <a:stretch/>
        </p:blipFill>
        <p:spPr>
          <a:xfrm>
            <a:off x="9435519" y="2857501"/>
            <a:ext cx="1099933" cy="1142998"/>
          </a:xfrm>
          <a:prstGeom prst="rect">
            <a:avLst/>
          </a:prstGeom>
        </p:spPr>
      </p:pic>
      <p:pic>
        <p:nvPicPr>
          <p:cNvPr id="13" name="image27.png">
            <a:extLst>
              <a:ext uri="{FF2B5EF4-FFF2-40B4-BE49-F238E27FC236}">
                <a16:creationId xmlns:a16="http://schemas.microsoft.com/office/drawing/2014/main" id="{925242F6-5EFE-4D12-AE0D-B8CAF506622F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710392" y="4163070"/>
            <a:ext cx="3652729" cy="2067366"/>
          </a:xfrm>
          <a:prstGeom prst="rect">
            <a:avLst/>
          </a:prstGeom>
          <a:ln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F441437-B9C5-4761-9D33-566220A0FD98}"/>
              </a:ext>
            </a:extLst>
          </p:cNvPr>
          <p:cNvSpPr txBox="1"/>
          <p:nvPr/>
        </p:nvSpPr>
        <p:spPr>
          <a:xfrm>
            <a:off x="1136428" y="2067402"/>
            <a:ext cx="33355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Υπολογισμός</a:t>
            </a:r>
            <a:r>
              <a:rPr lang="en-US" dirty="0"/>
              <a:t> </a:t>
            </a:r>
            <a:r>
              <a:rPr lang="el-GR" dirty="0"/>
              <a:t>απόστασης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Ανάκτηση δεδομένων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Line of sight</a:t>
            </a:r>
            <a:endParaRPr lang="el-GR" dirty="0"/>
          </a:p>
        </p:txBody>
      </p:sp>
      <p:pic>
        <p:nvPicPr>
          <p:cNvPr id="1026" name="Picture 2" descr="ÎÏÎ¿ÏÎ­Î»ÎµÏÎ¼Î± ÎµÎ¹ÎºÏÎ½Î±Ï Î³Î¹Î± QR in museum">
            <a:extLst>
              <a:ext uri="{FF2B5EF4-FFF2-40B4-BE49-F238E27FC236}">
                <a16:creationId xmlns:a16="http://schemas.microsoft.com/office/drawing/2014/main" id="{E28F9385-A538-46F1-8B79-B685C4CCFD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001" y="1953127"/>
            <a:ext cx="4334519" cy="325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8375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9D5FE10-52E4-413E-A358-C05C191BE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el-GR" dirty="0"/>
              <a:t>Αναγνώριση εκθεμάτων 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284E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004C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90F05724-EB49-4B35-B0A4-403485E77A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" r="4065" b="6"/>
          <a:stretch/>
        </p:blipFill>
        <p:spPr>
          <a:xfrm>
            <a:off x="9435519" y="2857501"/>
            <a:ext cx="1099933" cy="1142998"/>
          </a:xfrm>
          <a:prstGeom prst="rect">
            <a:avLst/>
          </a:prstGeom>
        </p:spPr>
      </p:pic>
      <p:pic>
        <p:nvPicPr>
          <p:cNvPr id="7" name="image35.png">
            <a:extLst>
              <a:ext uri="{FF2B5EF4-FFF2-40B4-BE49-F238E27FC236}">
                <a16:creationId xmlns:a16="http://schemas.microsoft.com/office/drawing/2014/main" id="{9A05E58A-0640-4DAD-B72F-F59E8924AA75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1136428" y="1762156"/>
            <a:ext cx="6967717" cy="4476686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543798834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709</Words>
  <Application>Microsoft Office PowerPoint</Application>
  <PresentationFormat>Widescreen</PresentationFormat>
  <Paragraphs>200</Paragraphs>
  <Slides>28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Wingdings</vt:lpstr>
      <vt:lpstr>Θέμα του Office</vt:lpstr>
      <vt:lpstr>Σύστημα ξενάγησης δυναμικού χώρου με χρήση ανθρωποειδούς ρομπότ</vt:lpstr>
      <vt:lpstr>Ιστορική Αναδρομή </vt:lpstr>
      <vt:lpstr>State of the Art</vt:lpstr>
      <vt:lpstr>El Greco V2 </vt:lpstr>
      <vt:lpstr>Βασικά τμήματα του συστήματος:</vt:lpstr>
      <vt:lpstr>Πλοήγηση</vt:lpstr>
      <vt:lpstr>Πλοήγηση- Υλοποίηση</vt:lpstr>
      <vt:lpstr>Αναγνώριση εκθεμάτων</vt:lpstr>
      <vt:lpstr>Αναγνώριση εκθεμάτων </vt:lpstr>
      <vt:lpstr>Αναγνώριση εκθεμάτων </vt:lpstr>
      <vt:lpstr>Αλληλεπίδραση με τον χρήστη</vt:lpstr>
      <vt:lpstr>Αλληλεπίδραση με τον χρήστη Κατανόηση Ομιλίας</vt:lpstr>
      <vt:lpstr>Αλληλεπίδραση με τον χρήστη Σύγκριση Framework</vt:lpstr>
      <vt:lpstr>Αλληλεπίδραση με τον χρήστη Δομή δεδομένων ξενάγησης </vt:lpstr>
      <vt:lpstr>Αλληλεπίδραση με τον χρήστη Σενάρια Αλληλεπίδρασης</vt:lpstr>
      <vt:lpstr>Αλληλεπίδραση με τον χρήστη Wit.ai</vt:lpstr>
      <vt:lpstr>Αλληλεπίδραση με τον χρήστη Wit.ai</vt:lpstr>
      <vt:lpstr>Αλληλεπίδραση με τον χρήστη ChatterBot</vt:lpstr>
      <vt:lpstr>Αλληλεπίδραση με τον χρήστη ChatterBot</vt:lpstr>
      <vt:lpstr>Αλληλεπίδραση με τον χρήστη ChatterBot</vt:lpstr>
      <vt:lpstr>Αλληλεπίδραση με τον χρήστη Wit.ai - ChatterBot</vt:lpstr>
      <vt:lpstr>Αλληλεπίδραση με τον χρήστη Wit.ai - ChatterBot</vt:lpstr>
      <vt:lpstr>Αλληλεπίδραση με τον χρήστη Wit.ai - ChatterBot</vt:lpstr>
      <vt:lpstr>Αλληλεπίδραση με τον χρήστη  Αξιολόγηση</vt:lpstr>
      <vt:lpstr>Αρχιτεκτονική Συστήματος</vt:lpstr>
      <vt:lpstr>Συμπεράσματα</vt:lpstr>
      <vt:lpstr>Ερωτήσεις </vt:lpstr>
      <vt:lpstr>Ευχαριστούμε  για τον χρόνο σας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Σύστημα ξενάγησης δυναμικού χώρου με χρήση ανθρωποειδούς ρομπότ</dc:title>
  <dc:creator>Tasos Anastasiadis</dc:creator>
  <cp:lastModifiedBy>Argiris Mouratidhs</cp:lastModifiedBy>
  <cp:revision>1</cp:revision>
  <dcterms:created xsi:type="dcterms:W3CDTF">2019-05-14T18:06:51Z</dcterms:created>
  <dcterms:modified xsi:type="dcterms:W3CDTF">2019-05-24T16:15:51Z</dcterms:modified>
</cp:coreProperties>
</file>